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65"/>
  </p:notesMasterIdLst>
  <p:sldIdLst>
    <p:sldId id="4761" r:id="rId2"/>
    <p:sldId id="4762" r:id="rId3"/>
    <p:sldId id="4763" r:id="rId4"/>
    <p:sldId id="4764" r:id="rId5"/>
    <p:sldId id="4001" r:id="rId6"/>
    <p:sldId id="4782" r:id="rId7"/>
    <p:sldId id="1072" r:id="rId8"/>
    <p:sldId id="1650" r:id="rId9"/>
    <p:sldId id="532" r:id="rId10"/>
    <p:sldId id="4174" r:id="rId11"/>
    <p:sldId id="4182" r:id="rId12"/>
    <p:sldId id="4678" r:id="rId13"/>
    <p:sldId id="4431" r:id="rId14"/>
    <p:sldId id="4679" r:id="rId15"/>
    <p:sldId id="4852" r:id="rId16"/>
    <p:sldId id="4733" r:id="rId17"/>
    <p:sldId id="4682" r:id="rId18"/>
    <p:sldId id="4683" r:id="rId19"/>
    <p:sldId id="4681" r:id="rId20"/>
    <p:sldId id="4685" r:id="rId21"/>
    <p:sldId id="4686" r:id="rId22"/>
    <p:sldId id="4687" r:id="rId23"/>
    <p:sldId id="4688" r:id="rId24"/>
    <p:sldId id="4689" r:id="rId25"/>
    <p:sldId id="4690" r:id="rId26"/>
    <p:sldId id="4692" r:id="rId27"/>
    <p:sldId id="4691" r:id="rId28"/>
    <p:sldId id="4693" r:id="rId29"/>
    <p:sldId id="4694" r:id="rId30"/>
    <p:sldId id="4695" r:id="rId31"/>
    <p:sldId id="4696" r:id="rId32"/>
    <p:sldId id="4697" r:id="rId33"/>
    <p:sldId id="4861" r:id="rId34"/>
    <p:sldId id="4862" r:id="rId35"/>
    <p:sldId id="4771" r:id="rId36"/>
    <p:sldId id="4853" r:id="rId37"/>
    <p:sldId id="4854" r:id="rId38"/>
    <p:sldId id="4855" r:id="rId39"/>
    <p:sldId id="4856" r:id="rId40"/>
    <p:sldId id="4857" r:id="rId41"/>
    <p:sldId id="4858" r:id="rId42"/>
    <p:sldId id="4859" r:id="rId43"/>
    <p:sldId id="4860" r:id="rId44"/>
    <p:sldId id="4171" r:id="rId45"/>
    <p:sldId id="1138" r:id="rId46"/>
    <p:sldId id="4172" r:id="rId47"/>
    <p:sldId id="4777" r:id="rId48"/>
    <p:sldId id="4863" r:id="rId49"/>
    <p:sldId id="4864" r:id="rId50"/>
    <p:sldId id="4826" r:id="rId51"/>
    <p:sldId id="4818" r:id="rId52"/>
    <p:sldId id="4827" r:id="rId53"/>
    <p:sldId id="4828" r:id="rId54"/>
    <p:sldId id="4822" r:id="rId55"/>
    <p:sldId id="4830" r:id="rId56"/>
    <p:sldId id="4821" r:id="rId57"/>
    <p:sldId id="4835" r:id="rId58"/>
    <p:sldId id="4866" r:id="rId59"/>
    <p:sldId id="4850" r:id="rId60"/>
    <p:sldId id="4865" r:id="rId61"/>
    <p:sldId id="4851" r:id="rId62"/>
    <p:sldId id="4781" r:id="rId63"/>
    <p:sldId id="4100" r:id="rId6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349" autoAdjust="0"/>
    <p:restoredTop sz="91408"/>
  </p:normalViewPr>
  <p:slideViewPr>
    <p:cSldViewPr snapToGrid="0" snapToObjects="1">
      <p:cViewPr varScale="1">
        <p:scale>
          <a:sx n="55" d="100"/>
          <a:sy n="55" d="100"/>
        </p:scale>
        <p:origin x="38" y="3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3022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Total Domestic Spending</a:t>
            </a:r>
            <a:r>
              <a:rPr lang="en-US" sz="2800" baseline="0"/>
              <a:t> </a:t>
            </a:r>
            <a:r>
              <a:rPr lang="en-US" sz="2800"/>
              <a:t>$31.2 </a:t>
            </a:r>
          </a:p>
        </c:rich>
      </c:tx>
      <c:layout>
        <c:manualLayout>
          <c:xMode val="edge"/>
          <c:yMode val="edge"/>
          <c:x val="0.25193044619422567"/>
          <c:y val="3.18181818181818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B98-4801-809D-61AD96F186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B98-4801-809D-61AD96F1865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B98-4801-809D-61AD96F1865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10E3644-9A0A-4E09-978C-F2845205652F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E0311235-4613-45A9-BCDF-18C7DC14F4C7}" type="CATEGORYNAME">
                      <a:rPr lang="en-US" baseline="0"/>
                      <a:pPr/>
                      <a:t>[CATEGORY NAME]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5B98-4801-809D-61AD96F1865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9C658F7-F6E3-4005-820D-717052AB3405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FA5EF905-F2DD-40E2-B54A-E6694DB93641}" type="CATEGORYNAME">
                      <a:rPr lang="en-US" baseline="0"/>
                      <a:pPr/>
                      <a:t>[CATEGORY NAME]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5B98-4801-809D-61AD96F18652}"/>
                </c:ext>
              </c:extLst>
            </c:dLbl>
            <c:dLbl>
              <c:idx val="2"/>
              <c:layout>
                <c:manualLayout>
                  <c:x val="1.5542849604929107E-17"/>
                  <c:y val="4.1666666666666664E-2"/>
                </c:manualLayout>
              </c:layout>
              <c:tx>
                <c:rich>
                  <a:bodyPr/>
                  <a:lstStyle/>
                  <a:p>
                    <a:fld id="{102383D6-1712-4B3C-9A0F-F3A6A89C1C20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36169D61-BE98-4412-893E-4C2EFCCA432D}" type="CATEGORYNAME">
                      <a:rPr lang="en-US" baseline="0"/>
                      <a:pPr/>
                      <a:t>[CATEGORY NAME]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37338517161641"/>
                      <c:h val="0.1537115048118985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5B98-4801-809D-61AD96F1865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Consumption</c:v>
                </c:pt>
                <c:pt idx="1">
                  <c:v>Investment</c:v>
                </c:pt>
                <c:pt idx="2">
                  <c:v>Government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#,##0.00">
                  <c:v>20493.3</c:v>
                </c:pt>
                <c:pt idx="1">
                  <c:v>5602.5</c:v>
                </c:pt>
                <c:pt idx="2">
                  <c:v>5148.3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Sheet1!$C$2:$C$4</c15:f>
                <c15:dlblRangeCache>
                  <c:ptCount val="3"/>
                  <c:pt idx="0">
                    <c:v>68.4%</c:v>
                  </c:pt>
                  <c:pt idx="1">
                    <c:v>18.7%</c:v>
                  </c:pt>
                  <c:pt idx="2">
                    <c:v>17.2%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5B98-4801-809D-61AD96F186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Median Single</a:t>
            </a:r>
            <a:r>
              <a:rPr lang="en-US" sz="3200" baseline="0"/>
              <a:t> Family Home Prices</a:t>
            </a:r>
            <a:endParaRPr lang="en-US" sz="3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4302110816618513E-2"/>
          <c:y val="7.3522147743256119E-2"/>
          <c:w val="0.95643387347477771"/>
          <c:h val="0.88240896942031266"/>
        </c:manualLayout>
      </c:layout>
      <c:lineChart>
        <c:grouping val="standard"/>
        <c:varyColors val="0"/>
        <c:ser>
          <c:idx val="0"/>
          <c:order val="0"/>
          <c:tx>
            <c:v>Honolulu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'Metro_zhvi_uc_sfr_tier_0.33_0.6'!$BF$1:$KV$1</c:f>
              <c:numCache>
                <c:formatCode>m/d/yyyy</c:formatCode>
                <c:ptCount val="251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  <c:pt idx="231">
                  <c:v>45169</c:v>
                </c:pt>
                <c:pt idx="232">
                  <c:v>45199</c:v>
                </c:pt>
                <c:pt idx="233">
                  <c:v>45230</c:v>
                </c:pt>
                <c:pt idx="234">
                  <c:v>45260</c:v>
                </c:pt>
                <c:pt idx="235">
                  <c:v>45291</c:v>
                </c:pt>
                <c:pt idx="236">
                  <c:v>45322</c:v>
                </c:pt>
                <c:pt idx="237">
                  <c:v>45351</c:v>
                </c:pt>
                <c:pt idx="238">
                  <c:v>45382</c:v>
                </c:pt>
                <c:pt idx="239">
                  <c:v>45412</c:v>
                </c:pt>
                <c:pt idx="240">
                  <c:v>45443</c:v>
                </c:pt>
                <c:pt idx="241">
                  <c:v>45473</c:v>
                </c:pt>
                <c:pt idx="242">
                  <c:v>45504</c:v>
                </c:pt>
                <c:pt idx="243">
                  <c:v>45535</c:v>
                </c:pt>
                <c:pt idx="244">
                  <c:v>45565</c:v>
                </c:pt>
                <c:pt idx="245">
                  <c:v>45596</c:v>
                </c:pt>
                <c:pt idx="246">
                  <c:v>45626</c:v>
                </c:pt>
                <c:pt idx="247">
                  <c:v>45657</c:v>
                </c:pt>
                <c:pt idx="248">
                  <c:v>45688</c:v>
                </c:pt>
                <c:pt idx="249">
                  <c:v>45716</c:v>
                </c:pt>
                <c:pt idx="250">
                  <c:v>45747</c:v>
                </c:pt>
              </c:numCache>
            </c:numRef>
          </c:cat>
          <c:val>
            <c:numRef>
              <c:f>'Metro_zhvi_uc_sfr_tier_0.33_0.6'!$BF$56:$KV$56</c:f>
              <c:numCache>
                <c:formatCode>General</c:formatCode>
                <c:ptCount val="251"/>
                <c:pt idx="0">
                  <c:v>417210.301349218</c:v>
                </c:pt>
                <c:pt idx="1">
                  <c:v>425926.70455165301</c:v>
                </c:pt>
                <c:pt idx="2">
                  <c:v>435675.75037085899</c:v>
                </c:pt>
                <c:pt idx="3">
                  <c:v>445366.86298363801</c:v>
                </c:pt>
                <c:pt idx="4">
                  <c:v>453107.88133985398</c:v>
                </c:pt>
                <c:pt idx="5">
                  <c:v>459538.16080861702</c:v>
                </c:pt>
                <c:pt idx="6">
                  <c:v>465307.909018923</c:v>
                </c:pt>
                <c:pt idx="7">
                  <c:v>472267.07270835299</c:v>
                </c:pt>
                <c:pt idx="8">
                  <c:v>477564.21560492698</c:v>
                </c:pt>
                <c:pt idx="9">
                  <c:v>484354.62670646003</c:v>
                </c:pt>
                <c:pt idx="10">
                  <c:v>491576.86576490599</c:v>
                </c:pt>
                <c:pt idx="11">
                  <c:v>501466.89517484198</c:v>
                </c:pt>
                <c:pt idx="12">
                  <c:v>511624.99651708303</c:v>
                </c:pt>
                <c:pt idx="13">
                  <c:v>522894.43336798501</c:v>
                </c:pt>
                <c:pt idx="14">
                  <c:v>535643.03620483901</c:v>
                </c:pt>
                <c:pt idx="15">
                  <c:v>549216.250689212</c:v>
                </c:pt>
                <c:pt idx="16">
                  <c:v>562465.438996771</c:v>
                </c:pt>
                <c:pt idx="17">
                  <c:v>573218.18581152102</c:v>
                </c:pt>
                <c:pt idx="18">
                  <c:v>582061.08225962601</c:v>
                </c:pt>
                <c:pt idx="19">
                  <c:v>590364.48302349902</c:v>
                </c:pt>
                <c:pt idx="20">
                  <c:v>599405.73231304798</c:v>
                </c:pt>
                <c:pt idx="21">
                  <c:v>609690.53573211702</c:v>
                </c:pt>
                <c:pt idx="22">
                  <c:v>617763.34806417802</c:v>
                </c:pt>
                <c:pt idx="23">
                  <c:v>625892.63051571196</c:v>
                </c:pt>
                <c:pt idx="24">
                  <c:v>630170.21650818002</c:v>
                </c:pt>
                <c:pt idx="25">
                  <c:v>632873.83776841895</c:v>
                </c:pt>
                <c:pt idx="26">
                  <c:v>633965.39779443096</c:v>
                </c:pt>
                <c:pt idx="27">
                  <c:v>634422.79296078102</c:v>
                </c:pt>
                <c:pt idx="28">
                  <c:v>635922.73083050502</c:v>
                </c:pt>
                <c:pt idx="29">
                  <c:v>635639.28256562306</c:v>
                </c:pt>
                <c:pt idx="30">
                  <c:v>636903.188782137</c:v>
                </c:pt>
                <c:pt idx="31">
                  <c:v>637444.34068551799</c:v>
                </c:pt>
                <c:pt idx="32">
                  <c:v>638580.74388292304</c:v>
                </c:pt>
                <c:pt idx="33">
                  <c:v>638578.21364845603</c:v>
                </c:pt>
                <c:pt idx="34">
                  <c:v>639403.63678450906</c:v>
                </c:pt>
                <c:pt idx="35">
                  <c:v>640798.72692060797</c:v>
                </c:pt>
                <c:pt idx="36">
                  <c:v>642210.63367997203</c:v>
                </c:pt>
                <c:pt idx="37">
                  <c:v>643509.56799836794</c:v>
                </c:pt>
                <c:pt idx="38">
                  <c:v>642883.99563471496</c:v>
                </c:pt>
                <c:pt idx="39">
                  <c:v>642749.96470502496</c:v>
                </c:pt>
                <c:pt idx="40">
                  <c:v>641571.99490113999</c:v>
                </c:pt>
                <c:pt idx="41">
                  <c:v>641704.900115964</c:v>
                </c:pt>
                <c:pt idx="42">
                  <c:v>641614.85542055499</c:v>
                </c:pt>
                <c:pt idx="43">
                  <c:v>641862.94141817698</c:v>
                </c:pt>
                <c:pt idx="44">
                  <c:v>641735.22484488704</c:v>
                </c:pt>
                <c:pt idx="45">
                  <c:v>640967.097814615</c:v>
                </c:pt>
                <c:pt idx="46">
                  <c:v>641526.92671974003</c:v>
                </c:pt>
                <c:pt idx="47">
                  <c:v>642289.13690191996</c:v>
                </c:pt>
                <c:pt idx="48">
                  <c:v>645368.32763872598</c:v>
                </c:pt>
                <c:pt idx="49">
                  <c:v>647156.30776146497</c:v>
                </c:pt>
                <c:pt idx="50">
                  <c:v>643204.81931244698</c:v>
                </c:pt>
                <c:pt idx="51">
                  <c:v>634890.75966101605</c:v>
                </c:pt>
                <c:pt idx="52">
                  <c:v>625086.99134991504</c:v>
                </c:pt>
                <c:pt idx="53">
                  <c:v>619659.94064243196</c:v>
                </c:pt>
                <c:pt idx="54">
                  <c:v>615855.64616854896</c:v>
                </c:pt>
                <c:pt idx="55">
                  <c:v>612492.66779012501</c:v>
                </c:pt>
                <c:pt idx="56">
                  <c:v>609275.74687699403</c:v>
                </c:pt>
                <c:pt idx="57">
                  <c:v>603772.39709237602</c:v>
                </c:pt>
                <c:pt idx="58">
                  <c:v>598285.35817549506</c:v>
                </c:pt>
                <c:pt idx="59">
                  <c:v>592535.07161491294</c:v>
                </c:pt>
                <c:pt idx="60">
                  <c:v>587364.45581605297</c:v>
                </c:pt>
                <c:pt idx="61">
                  <c:v>581188.83052951295</c:v>
                </c:pt>
                <c:pt idx="62">
                  <c:v>575555.72529141302</c:v>
                </c:pt>
                <c:pt idx="63">
                  <c:v>571393.51074575703</c:v>
                </c:pt>
                <c:pt idx="64">
                  <c:v>566503.13881281705</c:v>
                </c:pt>
                <c:pt idx="65">
                  <c:v>560316.39704398904</c:v>
                </c:pt>
                <c:pt idx="66">
                  <c:v>554928.71757781901</c:v>
                </c:pt>
                <c:pt idx="67">
                  <c:v>553729.36812446895</c:v>
                </c:pt>
                <c:pt idx="68">
                  <c:v>555785.39542002894</c:v>
                </c:pt>
                <c:pt idx="69">
                  <c:v>561076.72501248005</c:v>
                </c:pt>
                <c:pt idx="70">
                  <c:v>564403.88789947703</c:v>
                </c:pt>
                <c:pt idx="71">
                  <c:v>568654.44196621899</c:v>
                </c:pt>
                <c:pt idx="72">
                  <c:v>570611.68121628999</c:v>
                </c:pt>
                <c:pt idx="73">
                  <c:v>575137.11023785197</c:v>
                </c:pt>
                <c:pt idx="74">
                  <c:v>578298.50890602905</c:v>
                </c:pt>
                <c:pt idx="75">
                  <c:v>581173.68484854104</c:v>
                </c:pt>
                <c:pt idx="76">
                  <c:v>582536.09408265306</c:v>
                </c:pt>
                <c:pt idx="77">
                  <c:v>583844.53907482605</c:v>
                </c:pt>
                <c:pt idx="78">
                  <c:v>586686.89454050898</c:v>
                </c:pt>
                <c:pt idx="79">
                  <c:v>588558.40656926297</c:v>
                </c:pt>
                <c:pt idx="80">
                  <c:v>590574.99146844097</c:v>
                </c:pt>
                <c:pt idx="81">
                  <c:v>590222.52153226302</c:v>
                </c:pt>
                <c:pt idx="82">
                  <c:v>591066.67378028901</c:v>
                </c:pt>
                <c:pt idx="83">
                  <c:v>589260.70509208005</c:v>
                </c:pt>
                <c:pt idx="84">
                  <c:v>587453.603670454</c:v>
                </c:pt>
                <c:pt idx="85">
                  <c:v>584273.68990290095</c:v>
                </c:pt>
                <c:pt idx="86">
                  <c:v>581956.678758636</c:v>
                </c:pt>
                <c:pt idx="87">
                  <c:v>579717.30594667501</c:v>
                </c:pt>
                <c:pt idx="88">
                  <c:v>577906.70328610996</c:v>
                </c:pt>
                <c:pt idx="89">
                  <c:v>577578.999507664</c:v>
                </c:pt>
                <c:pt idx="90">
                  <c:v>576635.76508870104</c:v>
                </c:pt>
                <c:pt idx="91">
                  <c:v>576733.308066161</c:v>
                </c:pt>
                <c:pt idx="92">
                  <c:v>576367.83356264897</c:v>
                </c:pt>
                <c:pt idx="93">
                  <c:v>576253.13520578598</c:v>
                </c:pt>
                <c:pt idx="94">
                  <c:v>575101.33830355899</c:v>
                </c:pt>
                <c:pt idx="95">
                  <c:v>573098.88262257294</c:v>
                </c:pt>
                <c:pt idx="96">
                  <c:v>571847.31656662305</c:v>
                </c:pt>
                <c:pt idx="97">
                  <c:v>571411.388535126</c:v>
                </c:pt>
                <c:pt idx="98">
                  <c:v>573209.18673310196</c:v>
                </c:pt>
                <c:pt idx="99">
                  <c:v>576555.01761953696</c:v>
                </c:pt>
                <c:pt idx="100">
                  <c:v>580908.714423422</c:v>
                </c:pt>
                <c:pt idx="101">
                  <c:v>585108.07747215498</c:v>
                </c:pt>
                <c:pt idx="102">
                  <c:v>589098.66774109495</c:v>
                </c:pt>
                <c:pt idx="103">
                  <c:v>591915.79359480296</c:v>
                </c:pt>
                <c:pt idx="104">
                  <c:v>594578.27584358701</c:v>
                </c:pt>
                <c:pt idx="105">
                  <c:v>596916.22070234094</c:v>
                </c:pt>
                <c:pt idx="106">
                  <c:v>599713.43045427301</c:v>
                </c:pt>
                <c:pt idx="107">
                  <c:v>601593.94099940895</c:v>
                </c:pt>
                <c:pt idx="108">
                  <c:v>604323.23902803299</c:v>
                </c:pt>
                <c:pt idx="109">
                  <c:v>607169.63442180795</c:v>
                </c:pt>
                <c:pt idx="110">
                  <c:v>610531.05719049799</c:v>
                </c:pt>
                <c:pt idx="111">
                  <c:v>614437.107845205</c:v>
                </c:pt>
                <c:pt idx="112">
                  <c:v>619832.22449746297</c:v>
                </c:pt>
                <c:pt idx="113">
                  <c:v>625778.70971687103</c:v>
                </c:pt>
                <c:pt idx="114">
                  <c:v>630211.88492778596</c:v>
                </c:pt>
                <c:pt idx="115">
                  <c:v>633466.51705805899</c:v>
                </c:pt>
                <c:pt idx="116">
                  <c:v>636503.77080066095</c:v>
                </c:pt>
                <c:pt idx="117">
                  <c:v>640297.25125176704</c:v>
                </c:pt>
                <c:pt idx="118">
                  <c:v>644650.30256114702</c:v>
                </c:pt>
                <c:pt idx="119">
                  <c:v>648882.65251592104</c:v>
                </c:pt>
                <c:pt idx="120">
                  <c:v>653019.48578086204</c:v>
                </c:pt>
                <c:pt idx="121">
                  <c:v>655822.84228046797</c:v>
                </c:pt>
                <c:pt idx="122">
                  <c:v>658580.49294785503</c:v>
                </c:pt>
                <c:pt idx="123">
                  <c:v>661109.57980802597</c:v>
                </c:pt>
                <c:pt idx="124">
                  <c:v>665228.77680426999</c:v>
                </c:pt>
                <c:pt idx="125">
                  <c:v>668458.88474215602</c:v>
                </c:pt>
                <c:pt idx="126">
                  <c:v>671144.18259052304</c:v>
                </c:pt>
                <c:pt idx="127">
                  <c:v>672327.63869639102</c:v>
                </c:pt>
                <c:pt idx="128">
                  <c:v>674594.82237556402</c:v>
                </c:pt>
                <c:pt idx="129">
                  <c:v>677335.42652359803</c:v>
                </c:pt>
                <c:pt idx="130">
                  <c:v>679702.09138808399</c:v>
                </c:pt>
                <c:pt idx="131">
                  <c:v>680374.67263763503</c:v>
                </c:pt>
                <c:pt idx="132">
                  <c:v>681604.16816056799</c:v>
                </c:pt>
                <c:pt idx="133">
                  <c:v>683527.142466177</c:v>
                </c:pt>
                <c:pt idx="134">
                  <c:v>686827.55477341695</c:v>
                </c:pt>
                <c:pt idx="135">
                  <c:v>690874.54920287605</c:v>
                </c:pt>
                <c:pt idx="136">
                  <c:v>696183.02402280096</c:v>
                </c:pt>
                <c:pt idx="137">
                  <c:v>701081.761015033</c:v>
                </c:pt>
                <c:pt idx="138">
                  <c:v>703815.46630423004</c:v>
                </c:pt>
                <c:pt idx="139">
                  <c:v>704508.93095970806</c:v>
                </c:pt>
                <c:pt idx="140">
                  <c:v>706252.91354125703</c:v>
                </c:pt>
                <c:pt idx="141">
                  <c:v>710265.99906749197</c:v>
                </c:pt>
                <c:pt idx="142">
                  <c:v>715333.02152219706</c:v>
                </c:pt>
                <c:pt idx="143">
                  <c:v>718893.04489637096</c:v>
                </c:pt>
                <c:pt idx="144">
                  <c:v>720971.95623542299</c:v>
                </c:pt>
                <c:pt idx="145">
                  <c:v>722420.02498554997</c:v>
                </c:pt>
                <c:pt idx="146">
                  <c:v>725598.581620957</c:v>
                </c:pt>
                <c:pt idx="147">
                  <c:v>729662.07749888301</c:v>
                </c:pt>
                <c:pt idx="148">
                  <c:v>734415.699859977</c:v>
                </c:pt>
                <c:pt idx="149">
                  <c:v>739263.20797403401</c:v>
                </c:pt>
                <c:pt idx="150">
                  <c:v>743696.50240456103</c:v>
                </c:pt>
                <c:pt idx="151">
                  <c:v>748448.37353590003</c:v>
                </c:pt>
                <c:pt idx="152">
                  <c:v>752499.62903653295</c:v>
                </c:pt>
                <c:pt idx="153">
                  <c:v>755201.40289412695</c:v>
                </c:pt>
                <c:pt idx="154">
                  <c:v>758104.67293749203</c:v>
                </c:pt>
                <c:pt idx="155">
                  <c:v>760701.41514872899</c:v>
                </c:pt>
                <c:pt idx="156">
                  <c:v>764317.22250160598</c:v>
                </c:pt>
                <c:pt idx="157">
                  <c:v>767102.42836747796</c:v>
                </c:pt>
                <c:pt idx="158">
                  <c:v>769482.13623240497</c:v>
                </c:pt>
                <c:pt idx="159">
                  <c:v>771812.56762484496</c:v>
                </c:pt>
                <c:pt idx="160">
                  <c:v>774997.77908769203</c:v>
                </c:pt>
                <c:pt idx="161">
                  <c:v>779223.903135887</c:v>
                </c:pt>
                <c:pt idx="162">
                  <c:v>782752.08421980904</c:v>
                </c:pt>
                <c:pt idx="163">
                  <c:v>785840.28653299704</c:v>
                </c:pt>
                <c:pt idx="164">
                  <c:v>788713.32244348398</c:v>
                </c:pt>
                <c:pt idx="165">
                  <c:v>791904.52444386901</c:v>
                </c:pt>
                <c:pt idx="166">
                  <c:v>795263.70293555397</c:v>
                </c:pt>
                <c:pt idx="167">
                  <c:v>798115.92840413295</c:v>
                </c:pt>
                <c:pt idx="168">
                  <c:v>801663.50224469195</c:v>
                </c:pt>
                <c:pt idx="169">
                  <c:v>803951.58041311498</c:v>
                </c:pt>
                <c:pt idx="170">
                  <c:v>806255.52428747003</c:v>
                </c:pt>
                <c:pt idx="171">
                  <c:v>808548.31783291802</c:v>
                </c:pt>
                <c:pt idx="172">
                  <c:v>810616.06832250103</c:v>
                </c:pt>
                <c:pt idx="173">
                  <c:v>811819.31729936204</c:v>
                </c:pt>
                <c:pt idx="174">
                  <c:v>811144.439368697</c:v>
                </c:pt>
                <c:pt idx="175">
                  <c:v>810368.60534158</c:v>
                </c:pt>
                <c:pt idx="176">
                  <c:v>809308.39006707398</c:v>
                </c:pt>
                <c:pt idx="177">
                  <c:v>809010.41952228104</c:v>
                </c:pt>
                <c:pt idx="178">
                  <c:v>809730.89761680597</c:v>
                </c:pt>
                <c:pt idx="179">
                  <c:v>811069.11485752801</c:v>
                </c:pt>
                <c:pt idx="180">
                  <c:v>811787.22087822005</c:v>
                </c:pt>
                <c:pt idx="181">
                  <c:v>812189.92335754202</c:v>
                </c:pt>
                <c:pt idx="182">
                  <c:v>812196.10196136299</c:v>
                </c:pt>
                <c:pt idx="183">
                  <c:v>811576.202099049</c:v>
                </c:pt>
                <c:pt idx="184">
                  <c:v>810157.63638528599</c:v>
                </c:pt>
                <c:pt idx="185">
                  <c:v>808882.17681273003</c:v>
                </c:pt>
                <c:pt idx="186">
                  <c:v>809386.93692012294</c:v>
                </c:pt>
                <c:pt idx="187">
                  <c:v>810823.11252181605</c:v>
                </c:pt>
                <c:pt idx="188">
                  <c:v>812779.05291597499</c:v>
                </c:pt>
                <c:pt idx="189">
                  <c:v>814483.99636293598</c:v>
                </c:pt>
                <c:pt idx="190">
                  <c:v>816169.27759605099</c:v>
                </c:pt>
                <c:pt idx="191">
                  <c:v>818106.72622198798</c:v>
                </c:pt>
                <c:pt idx="192">
                  <c:v>818503.01488525898</c:v>
                </c:pt>
                <c:pt idx="193">
                  <c:v>817360.67961181898</c:v>
                </c:pt>
                <c:pt idx="194">
                  <c:v>816627.15822182503</c:v>
                </c:pt>
                <c:pt idx="195">
                  <c:v>818648.46422806301</c:v>
                </c:pt>
                <c:pt idx="196">
                  <c:v>824702.159237304</c:v>
                </c:pt>
                <c:pt idx="197">
                  <c:v>832193.66429470701</c:v>
                </c:pt>
                <c:pt idx="198">
                  <c:v>841735.50156364497</c:v>
                </c:pt>
                <c:pt idx="199">
                  <c:v>851220.05095281103</c:v>
                </c:pt>
                <c:pt idx="200">
                  <c:v>860770.92570824095</c:v>
                </c:pt>
                <c:pt idx="201">
                  <c:v>870354.55980881501</c:v>
                </c:pt>
                <c:pt idx="202">
                  <c:v>881402.48863337201</c:v>
                </c:pt>
                <c:pt idx="203">
                  <c:v>895832.58962068905</c:v>
                </c:pt>
                <c:pt idx="204">
                  <c:v>912442.87778508198</c:v>
                </c:pt>
                <c:pt idx="205">
                  <c:v>930892.64363990596</c:v>
                </c:pt>
                <c:pt idx="206">
                  <c:v>944039.99243294797</c:v>
                </c:pt>
                <c:pt idx="207">
                  <c:v>950568.90443289804</c:v>
                </c:pt>
                <c:pt idx="208">
                  <c:v>952184.51649936906</c:v>
                </c:pt>
                <c:pt idx="209">
                  <c:v>956034.42944727396</c:v>
                </c:pt>
                <c:pt idx="210">
                  <c:v>964662.02901393897</c:v>
                </c:pt>
                <c:pt idx="211">
                  <c:v>975399.49523641099</c:v>
                </c:pt>
                <c:pt idx="212">
                  <c:v>996635.536803497</c:v>
                </c:pt>
                <c:pt idx="213">
                  <c:v>1025768.37215562</c:v>
                </c:pt>
                <c:pt idx="214">
                  <c:v>1061364.7136995101</c:v>
                </c:pt>
                <c:pt idx="215">
                  <c:v>1087536.0144974899</c:v>
                </c:pt>
                <c:pt idx="216">
                  <c:v>1104380.1157186599</c:v>
                </c:pt>
                <c:pt idx="217">
                  <c:v>1111589.7458792201</c:v>
                </c:pt>
                <c:pt idx="218">
                  <c:v>1111551.8483371199</c:v>
                </c:pt>
                <c:pt idx="219">
                  <c:v>1104982.3181115401</c:v>
                </c:pt>
                <c:pt idx="220">
                  <c:v>1094397.4364644</c:v>
                </c:pt>
                <c:pt idx="221">
                  <c:v>1084900.38544054</c:v>
                </c:pt>
                <c:pt idx="222">
                  <c:v>1078248.4665838401</c:v>
                </c:pt>
                <c:pt idx="223">
                  <c:v>1073686.03802988</c:v>
                </c:pt>
                <c:pt idx="224">
                  <c:v>1065733.75005701</c:v>
                </c:pt>
                <c:pt idx="225">
                  <c:v>1055383.50226436</c:v>
                </c:pt>
                <c:pt idx="226">
                  <c:v>1046192.92784559</c:v>
                </c:pt>
                <c:pt idx="227">
                  <c:v>1046315.07552428</c:v>
                </c:pt>
                <c:pt idx="228">
                  <c:v>1051218.04770974</c:v>
                </c:pt>
                <c:pt idx="229">
                  <c:v>1056619.3996492201</c:v>
                </c:pt>
                <c:pt idx="230">
                  <c:v>1059714.77119334</c:v>
                </c:pt>
                <c:pt idx="231">
                  <c:v>1062567.0373698</c:v>
                </c:pt>
                <c:pt idx="232">
                  <c:v>1064981.6966814101</c:v>
                </c:pt>
                <c:pt idx="233">
                  <c:v>1060423.6566023801</c:v>
                </c:pt>
                <c:pt idx="234">
                  <c:v>1055566.1965620799</c:v>
                </c:pt>
                <c:pt idx="235">
                  <c:v>1051481.19185791</c:v>
                </c:pt>
                <c:pt idx="236">
                  <c:v>1051312.6116058</c:v>
                </c:pt>
                <c:pt idx="237">
                  <c:v>1050569.63912224</c:v>
                </c:pt>
                <c:pt idx="238">
                  <c:v>1053786.0966946599</c:v>
                </c:pt>
                <c:pt idx="239">
                  <c:v>1061953.7934831299</c:v>
                </c:pt>
                <c:pt idx="240">
                  <c:v>1069044.0363310101</c:v>
                </c:pt>
                <c:pt idx="241">
                  <c:v>1070257.77211972</c:v>
                </c:pt>
                <c:pt idx="242">
                  <c:v>1067941.89472855</c:v>
                </c:pt>
                <c:pt idx="243">
                  <c:v>1066408.5853995399</c:v>
                </c:pt>
                <c:pt idx="244">
                  <c:v>1068211.2724257</c:v>
                </c:pt>
                <c:pt idx="245">
                  <c:v>1070567.4617486601</c:v>
                </c:pt>
                <c:pt idx="246">
                  <c:v>1071812.3297101201</c:v>
                </c:pt>
                <c:pt idx="247">
                  <c:v>1071310.78465316</c:v>
                </c:pt>
                <c:pt idx="248">
                  <c:v>1070112.3764090401</c:v>
                </c:pt>
                <c:pt idx="249">
                  <c:v>1069745.69532101</c:v>
                </c:pt>
                <c:pt idx="250">
                  <c:v>1068278.5750471801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49-4994-B305-06DC30A124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9464767"/>
        <c:axId val="339456607"/>
      </c:lineChart>
      <c:lineChart>
        <c:grouping val="standard"/>
        <c:varyColors val="0"/>
        <c:ser>
          <c:idx val="1"/>
          <c:order val="1"/>
          <c:tx>
            <c:v>US</c:v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'Metro_zhvi_uc_sfr_tier_0.33_0.6'!$BF$1:$KV$1</c:f>
              <c:numCache>
                <c:formatCode>m/d/yyyy</c:formatCode>
                <c:ptCount val="251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  <c:pt idx="231">
                  <c:v>45169</c:v>
                </c:pt>
                <c:pt idx="232">
                  <c:v>45199</c:v>
                </c:pt>
                <c:pt idx="233">
                  <c:v>45230</c:v>
                </c:pt>
                <c:pt idx="234">
                  <c:v>45260</c:v>
                </c:pt>
                <c:pt idx="235">
                  <c:v>45291</c:v>
                </c:pt>
                <c:pt idx="236">
                  <c:v>45322</c:v>
                </c:pt>
                <c:pt idx="237">
                  <c:v>45351</c:v>
                </c:pt>
                <c:pt idx="238">
                  <c:v>45382</c:v>
                </c:pt>
                <c:pt idx="239">
                  <c:v>45412</c:v>
                </c:pt>
                <c:pt idx="240">
                  <c:v>45443</c:v>
                </c:pt>
                <c:pt idx="241">
                  <c:v>45473</c:v>
                </c:pt>
                <c:pt idx="242">
                  <c:v>45504</c:v>
                </c:pt>
                <c:pt idx="243">
                  <c:v>45535</c:v>
                </c:pt>
                <c:pt idx="244">
                  <c:v>45565</c:v>
                </c:pt>
                <c:pt idx="245">
                  <c:v>45596</c:v>
                </c:pt>
                <c:pt idx="246">
                  <c:v>45626</c:v>
                </c:pt>
                <c:pt idx="247">
                  <c:v>45657</c:v>
                </c:pt>
                <c:pt idx="248">
                  <c:v>45688</c:v>
                </c:pt>
                <c:pt idx="249">
                  <c:v>45716</c:v>
                </c:pt>
                <c:pt idx="250">
                  <c:v>45747</c:v>
                </c:pt>
              </c:numCache>
            </c:numRef>
          </c:cat>
          <c:val>
            <c:numRef>
              <c:f>'Metro_zhvi_uc_sfr_tier_0.33_0.6'!$BF$2:$KV$2</c:f>
              <c:numCache>
                <c:formatCode>General</c:formatCode>
                <c:ptCount val="251"/>
                <c:pt idx="0">
                  <c:v>164899.93617674799</c:v>
                </c:pt>
                <c:pt idx="1">
                  <c:v>166426.73237005799</c:v>
                </c:pt>
                <c:pt idx="2">
                  <c:v>168075.58765473001</c:v>
                </c:pt>
                <c:pt idx="3">
                  <c:v>169746.98957397</c:v>
                </c:pt>
                <c:pt idx="4">
                  <c:v>171395.86254007899</c:v>
                </c:pt>
                <c:pt idx="5">
                  <c:v>172974.51843200799</c:v>
                </c:pt>
                <c:pt idx="6">
                  <c:v>174458.980339631</c:v>
                </c:pt>
                <c:pt idx="7">
                  <c:v>175920.01772888401</c:v>
                </c:pt>
                <c:pt idx="8">
                  <c:v>177334.306564478</c:v>
                </c:pt>
                <c:pt idx="9">
                  <c:v>178771.556181252</c:v>
                </c:pt>
                <c:pt idx="10">
                  <c:v>180248.51623216699</c:v>
                </c:pt>
                <c:pt idx="11">
                  <c:v>181908.32517551599</c:v>
                </c:pt>
                <c:pt idx="12">
                  <c:v>183670.59295588799</c:v>
                </c:pt>
                <c:pt idx="13">
                  <c:v>185521.43522552299</c:v>
                </c:pt>
                <c:pt idx="14">
                  <c:v>187384.784559775</c:v>
                </c:pt>
                <c:pt idx="15">
                  <c:v>189269.38676230799</c:v>
                </c:pt>
                <c:pt idx="16">
                  <c:v>191121.766330338</c:v>
                </c:pt>
                <c:pt idx="17">
                  <c:v>192878.68461747401</c:v>
                </c:pt>
                <c:pt idx="18">
                  <c:v>194489.28580875101</c:v>
                </c:pt>
                <c:pt idx="19">
                  <c:v>195947.19889525199</c:v>
                </c:pt>
                <c:pt idx="20">
                  <c:v>197194.83612964701</c:v>
                </c:pt>
                <c:pt idx="21">
                  <c:v>198355.24117880399</c:v>
                </c:pt>
                <c:pt idx="22">
                  <c:v>199522.698437796</c:v>
                </c:pt>
                <c:pt idx="23">
                  <c:v>200774.11839193199</c:v>
                </c:pt>
                <c:pt idx="24">
                  <c:v>202010.50498285299</c:v>
                </c:pt>
                <c:pt idx="25">
                  <c:v>203108.00510683301</c:v>
                </c:pt>
                <c:pt idx="26">
                  <c:v>203980.98348979899</c:v>
                </c:pt>
                <c:pt idx="27">
                  <c:v>204666.437091953</c:v>
                </c:pt>
                <c:pt idx="28">
                  <c:v>205132.38574417101</c:v>
                </c:pt>
                <c:pt idx="29">
                  <c:v>205479.23064229501</c:v>
                </c:pt>
                <c:pt idx="30">
                  <c:v>205676.83343430801</c:v>
                </c:pt>
                <c:pt idx="31">
                  <c:v>205811.358188182</c:v>
                </c:pt>
                <c:pt idx="32">
                  <c:v>205882.72853364001</c:v>
                </c:pt>
                <c:pt idx="33">
                  <c:v>205955.43336369601</c:v>
                </c:pt>
                <c:pt idx="34">
                  <c:v>206020.59821247699</c:v>
                </c:pt>
                <c:pt idx="35">
                  <c:v>206091.72506247199</c:v>
                </c:pt>
                <c:pt idx="36">
                  <c:v>206051.77410544301</c:v>
                </c:pt>
                <c:pt idx="37">
                  <c:v>205846.855509577</c:v>
                </c:pt>
                <c:pt idx="38">
                  <c:v>205420.60885648901</c:v>
                </c:pt>
                <c:pt idx="39">
                  <c:v>204907.21633217699</c:v>
                </c:pt>
                <c:pt idx="40">
                  <c:v>204284.06292018801</c:v>
                </c:pt>
                <c:pt idx="41">
                  <c:v>203609.01678582799</c:v>
                </c:pt>
                <c:pt idx="42">
                  <c:v>202789.27887508101</c:v>
                </c:pt>
                <c:pt idx="43">
                  <c:v>201916.85245540799</c:v>
                </c:pt>
                <c:pt idx="44">
                  <c:v>200906.51433491701</c:v>
                </c:pt>
                <c:pt idx="45">
                  <c:v>199792.29607152601</c:v>
                </c:pt>
                <c:pt idx="46">
                  <c:v>198537.19757426099</c:v>
                </c:pt>
                <c:pt idx="47">
                  <c:v>197182.62105037199</c:v>
                </c:pt>
                <c:pt idx="48">
                  <c:v>195766.82013131501</c:v>
                </c:pt>
                <c:pt idx="49">
                  <c:v>194270.21089019999</c:v>
                </c:pt>
                <c:pt idx="50">
                  <c:v>192668.309866172</c:v>
                </c:pt>
                <c:pt idx="51">
                  <c:v>190882.77037020199</c:v>
                </c:pt>
                <c:pt idx="52">
                  <c:v>189073.656692391</c:v>
                </c:pt>
                <c:pt idx="53">
                  <c:v>187308.577826058</c:v>
                </c:pt>
                <c:pt idx="54">
                  <c:v>185577.81411835999</c:v>
                </c:pt>
                <c:pt idx="55">
                  <c:v>183859.447054499</c:v>
                </c:pt>
                <c:pt idx="56">
                  <c:v>182178.16310640299</c:v>
                </c:pt>
                <c:pt idx="57">
                  <c:v>180744.98300663501</c:v>
                </c:pt>
                <c:pt idx="58">
                  <c:v>179432.595683308</c:v>
                </c:pt>
                <c:pt idx="59">
                  <c:v>178198.83384496201</c:v>
                </c:pt>
                <c:pt idx="60">
                  <c:v>176951.05028111101</c:v>
                </c:pt>
                <c:pt idx="61">
                  <c:v>175775.083201406</c:v>
                </c:pt>
                <c:pt idx="62">
                  <c:v>174712.589101255</c:v>
                </c:pt>
                <c:pt idx="63">
                  <c:v>173731.200644778</c:v>
                </c:pt>
                <c:pt idx="64">
                  <c:v>172829.36097489501</c:v>
                </c:pt>
                <c:pt idx="65">
                  <c:v>172090.90777388</c:v>
                </c:pt>
                <c:pt idx="66">
                  <c:v>171677.739525657</c:v>
                </c:pt>
                <c:pt idx="67">
                  <c:v>171495.561014629</c:v>
                </c:pt>
                <c:pt idx="68">
                  <c:v>171441.08367341099</c:v>
                </c:pt>
                <c:pt idx="69">
                  <c:v>171381.00354587901</c:v>
                </c:pt>
                <c:pt idx="70">
                  <c:v>171391.933269523</c:v>
                </c:pt>
                <c:pt idx="71">
                  <c:v>171510.19205900299</c:v>
                </c:pt>
                <c:pt idx="72">
                  <c:v>171591.54431895399</c:v>
                </c:pt>
                <c:pt idx="73">
                  <c:v>171477.72666500599</c:v>
                </c:pt>
                <c:pt idx="74">
                  <c:v>170975.58748904499</c:v>
                </c:pt>
                <c:pt idx="75">
                  <c:v>170216.52882369401</c:v>
                </c:pt>
                <c:pt idx="76">
                  <c:v>169263.99480692399</c:v>
                </c:pt>
                <c:pt idx="77">
                  <c:v>168275.26022730101</c:v>
                </c:pt>
                <c:pt idx="78">
                  <c:v>167268.11054139101</c:v>
                </c:pt>
                <c:pt idx="79">
                  <c:v>166324.16490641801</c:v>
                </c:pt>
                <c:pt idx="80">
                  <c:v>165447.25565698801</c:v>
                </c:pt>
                <c:pt idx="81">
                  <c:v>164630.867891428</c:v>
                </c:pt>
                <c:pt idx="82">
                  <c:v>163857.23389343801</c:v>
                </c:pt>
                <c:pt idx="83">
                  <c:v>163048.88953456399</c:v>
                </c:pt>
                <c:pt idx="84">
                  <c:v>162206.52767569199</c:v>
                </c:pt>
                <c:pt idx="85">
                  <c:v>161380.859791964</c:v>
                </c:pt>
                <c:pt idx="86">
                  <c:v>160691.695188799</c:v>
                </c:pt>
                <c:pt idx="87">
                  <c:v>160114.72635447199</c:v>
                </c:pt>
                <c:pt idx="88">
                  <c:v>159623.70530615599</c:v>
                </c:pt>
                <c:pt idx="89">
                  <c:v>159135.357656704</c:v>
                </c:pt>
                <c:pt idx="90">
                  <c:v>158714.42488790001</c:v>
                </c:pt>
                <c:pt idx="91">
                  <c:v>158347.157320256</c:v>
                </c:pt>
                <c:pt idx="92">
                  <c:v>158123.632072229</c:v>
                </c:pt>
                <c:pt idx="93">
                  <c:v>158116.42620039999</c:v>
                </c:pt>
                <c:pt idx="94">
                  <c:v>158343.26581787501</c:v>
                </c:pt>
                <c:pt idx="95">
                  <c:v>158720.83207551399</c:v>
                </c:pt>
                <c:pt idx="96">
                  <c:v>159166.682328758</c:v>
                </c:pt>
                <c:pt idx="97">
                  <c:v>159684.86593113499</c:v>
                </c:pt>
                <c:pt idx="98">
                  <c:v>160242.287346003</c:v>
                </c:pt>
                <c:pt idx="99">
                  <c:v>160718.27482466499</c:v>
                </c:pt>
                <c:pt idx="100">
                  <c:v>161266.01106701</c:v>
                </c:pt>
                <c:pt idx="101">
                  <c:v>161861.79726920801</c:v>
                </c:pt>
                <c:pt idx="102">
                  <c:v>162570.95980927499</c:v>
                </c:pt>
                <c:pt idx="103">
                  <c:v>163308.19187524999</c:v>
                </c:pt>
                <c:pt idx="104">
                  <c:v>164141.73969390101</c:v>
                </c:pt>
                <c:pt idx="105">
                  <c:v>165037.339794386</c:v>
                </c:pt>
                <c:pt idx="106">
                  <c:v>165975.399686688</c:v>
                </c:pt>
                <c:pt idx="107">
                  <c:v>167000.32314505099</c:v>
                </c:pt>
                <c:pt idx="108">
                  <c:v>168202.967878772</c:v>
                </c:pt>
                <c:pt idx="109">
                  <c:v>169541.50028710801</c:v>
                </c:pt>
                <c:pt idx="110">
                  <c:v>170755.92625468899</c:v>
                </c:pt>
                <c:pt idx="111">
                  <c:v>171939.99553307</c:v>
                </c:pt>
                <c:pt idx="112">
                  <c:v>173001.73931440499</c:v>
                </c:pt>
                <c:pt idx="113">
                  <c:v>174183.09635080601</c:v>
                </c:pt>
                <c:pt idx="114">
                  <c:v>175139.57985302401</c:v>
                </c:pt>
                <c:pt idx="115">
                  <c:v>176027.23503132901</c:v>
                </c:pt>
                <c:pt idx="116">
                  <c:v>176802.52434047099</c:v>
                </c:pt>
                <c:pt idx="117">
                  <c:v>177630.19709699799</c:v>
                </c:pt>
                <c:pt idx="118">
                  <c:v>178457.364992577</c:v>
                </c:pt>
                <c:pt idx="119">
                  <c:v>179282.85619729801</c:v>
                </c:pt>
                <c:pt idx="120">
                  <c:v>180234.494624621</c:v>
                </c:pt>
                <c:pt idx="121">
                  <c:v>181084.260019359</c:v>
                </c:pt>
                <c:pt idx="122">
                  <c:v>181923.01091468599</c:v>
                </c:pt>
                <c:pt idx="123">
                  <c:v>182566.79956768701</c:v>
                </c:pt>
                <c:pt idx="124">
                  <c:v>183171.721402772</c:v>
                </c:pt>
                <c:pt idx="125">
                  <c:v>183567.15593959301</c:v>
                </c:pt>
                <c:pt idx="126">
                  <c:v>184082.60508030301</c:v>
                </c:pt>
                <c:pt idx="127">
                  <c:v>184715.56147499001</c:v>
                </c:pt>
                <c:pt idx="128">
                  <c:v>185506.54737194901</c:v>
                </c:pt>
                <c:pt idx="129">
                  <c:v>186305.069577744</c:v>
                </c:pt>
                <c:pt idx="130">
                  <c:v>187119.67228016999</c:v>
                </c:pt>
                <c:pt idx="131">
                  <c:v>188014.88762585001</c:v>
                </c:pt>
                <c:pt idx="132">
                  <c:v>188999.893363346</c:v>
                </c:pt>
                <c:pt idx="133">
                  <c:v>189953.76869713899</c:v>
                </c:pt>
                <c:pt idx="134">
                  <c:v>190938.06870643501</c:v>
                </c:pt>
                <c:pt idx="135">
                  <c:v>191968.10457586299</c:v>
                </c:pt>
                <c:pt idx="136">
                  <c:v>193107.268855086</c:v>
                </c:pt>
                <c:pt idx="137">
                  <c:v>194296.36144126701</c:v>
                </c:pt>
                <c:pt idx="138">
                  <c:v>195358.108936637</c:v>
                </c:pt>
                <c:pt idx="139">
                  <c:v>196409.999031785</c:v>
                </c:pt>
                <c:pt idx="140">
                  <c:v>197549.59179639499</c:v>
                </c:pt>
                <c:pt idx="141">
                  <c:v>198688.57731505099</c:v>
                </c:pt>
                <c:pt idx="142">
                  <c:v>199526.25947534401</c:v>
                </c:pt>
                <c:pt idx="143">
                  <c:v>200286.388061037</c:v>
                </c:pt>
                <c:pt idx="144">
                  <c:v>201056.22917050301</c:v>
                </c:pt>
                <c:pt idx="145">
                  <c:v>201995.554328489</c:v>
                </c:pt>
                <c:pt idx="146">
                  <c:v>202720.44299224901</c:v>
                </c:pt>
                <c:pt idx="147">
                  <c:v>203407.102421002</c:v>
                </c:pt>
                <c:pt idx="148">
                  <c:v>204163.59082511699</c:v>
                </c:pt>
                <c:pt idx="149">
                  <c:v>205103.49381926199</c:v>
                </c:pt>
                <c:pt idx="150">
                  <c:v>206132.08145981599</c:v>
                </c:pt>
                <c:pt idx="151">
                  <c:v>207220.45610189799</c:v>
                </c:pt>
                <c:pt idx="152">
                  <c:v>208309.032790228</c:v>
                </c:pt>
                <c:pt idx="153">
                  <c:v>209437.8939737</c:v>
                </c:pt>
                <c:pt idx="154">
                  <c:v>210598.04165256699</c:v>
                </c:pt>
                <c:pt idx="155">
                  <c:v>211871.204406637</c:v>
                </c:pt>
                <c:pt idx="156">
                  <c:v>213024.73103277301</c:v>
                </c:pt>
                <c:pt idx="157">
                  <c:v>214104.23750519301</c:v>
                </c:pt>
                <c:pt idx="158">
                  <c:v>215014.684301587</c:v>
                </c:pt>
                <c:pt idx="159">
                  <c:v>215934.08868709399</c:v>
                </c:pt>
                <c:pt idx="160">
                  <c:v>216899.52145955601</c:v>
                </c:pt>
                <c:pt idx="161">
                  <c:v>218001.59861123201</c:v>
                </c:pt>
                <c:pt idx="162">
                  <c:v>219202.85423908499</c:v>
                </c:pt>
                <c:pt idx="163">
                  <c:v>220456.33252040599</c:v>
                </c:pt>
                <c:pt idx="164">
                  <c:v>221704.43854415501</c:v>
                </c:pt>
                <c:pt idx="165">
                  <c:v>222907.55448974701</c:v>
                </c:pt>
                <c:pt idx="166">
                  <c:v>224295.40588016799</c:v>
                </c:pt>
                <c:pt idx="167">
                  <c:v>225553.625033697</c:v>
                </c:pt>
                <c:pt idx="168">
                  <c:v>226776.267098727</c:v>
                </c:pt>
                <c:pt idx="169">
                  <c:v>227674.16798477899</c:v>
                </c:pt>
                <c:pt idx="170">
                  <c:v>228799.10974237599</c:v>
                </c:pt>
                <c:pt idx="171">
                  <c:v>229875.71350281901</c:v>
                </c:pt>
                <c:pt idx="172">
                  <c:v>230950.507268296</c:v>
                </c:pt>
                <c:pt idx="173">
                  <c:v>231682.57195286601</c:v>
                </c:pt>
                <c:pt idx="174">
                  <c:v>232423.019663085</c:v>
                </c:pt>
                <c:pt idx="175">
                  <c:v>233221.060255858</c:v>
                </c:pt>
                <c:pt idx="176">
                  <c:v>234204.168760289</c:v>
                </c:pt>
                <c:pt idx="177">
                  <c:v>235362.779853382</c:v>
                </c:pt>
                <c:pt idx="178">
                  <c:v>236612.699511827</c:v>
                </c:pt>
                <c:pt idx="179">
                  <c:v>237738.79267267199</c:v>
                </c:pt>
                <c:pt idx="180">
                  <c:v>238589.12753104599</c:v>
                </c:pt>
                <c:pt idx="181">
                  <c:v>239336.71329390499</c:v>
                </c:pt>
                <c:pt idx="182">
                  <c:v>240026.69687169301</c:v>
                </c:pt>
                <c:pt idx="183">
                  <c:v>240776.253837389</c:v>
                </c:pt>
                <c:pt idx="184">
                  <c:v>241434.03964633099</c:v>
                </c:pt>
                <c:pt idx="185">
                  <c:v>242334.44811263701</c:v>
                </c:pt>
                <c:pt idx="186">
                  <c:v>243539.53073786999</c:v>
                </c:pt>
                <c:pt idx="187">
                  <c:v>244943.084570615</c:v>
                </c:pt>
                <c:pt idx="188">
                  <c:v>246455.85365094</c:v>
                </c:pt>
                <c:pt idx="189">
                  <c:v>247936.68422021499</c:v>
                </c:pt>
                <c:pt idx="190">
                  <c:v>249491.48137218799</c:v>
                </c:pt>
                <c:pt idx="191">
                  <c:v>250850.206278058</c:v>
                </c:pt>
                <c:pt idx="192">
                  <c:v>251630.16347483901</c:v>
                </c:pt>
                <c:pt idx="193">
                  <c:v>252091.173114562</c:v>
                </c:pt>
                <c:pt idx="194">
                  <c:v>252841.861586652</c:v>
                </c:pt>
                <c:pt idx="195">
                  <c:v>254571.845171697</c:v>
                </c:pt>
                <c:pt idx="196">
                  <c:v>257492.80201823299</c:v>
                </c:pt>
                <c:pt idx="197">
                  <c:v>261023.60006221299</c:v>
                </c:pt>
                <c:pt idx="198">
                  <c:v>264992.11566853599</c:v>
                </c:pt>
                <c:pt idx="199">
                  <c:v>268844.621481209</c:v>
                </c:pt>
                <c:pt idx="200">
                  <c:v>272568.20726260298</c:v>
                </c:pt>
                <c:pt idx="201">
                  <c:v>276387.16989041201</c:v>
                </c:pt>
                <c:pt idx="202">
                  <c:v>280361.94819614501</c:v>
                </c:pt>
                <c:pt idx="203">
                  <c:v>284679.46434123098</c:v>
                </c:pt>
                <c:pt idx="204">
                  <c:v>289429.623332321</c:v>
                </c:pt>
                <c:pt idx="205">
                  <c:v>294525.14075010503</c:v>
                </c:pt>
                <c:pt idx="206">
                  <c:v>299053.87776235997</c:v>
                </c:pt>
                <c:pt idx="207">
                  <c:v>302209.24925200699</c:v>
                </c:pt>
                <c:pt idx="208">
                  <c:v>304056.56893772999</c:v>
                </c:pt>
                <c:pt idx="209">
                  <c:v>305875.76336728199</c:v>
                </c:pt>
                <c:pt idx="210">
                  <c:v>308423.46024309</c:v>
                </c:pt>
                <c:pt idx="211">
                  <c:v>311612.33139574301</c:v>
                </c:pt>
                <c:pt idx="212">
                  <c:v>316091.797966076</c:v>
                </c:pt>
                <c:pt idx="213">
                  <c:v>321494.27968186099</c:v>
                </c:pt>
                <c:pt idx="214">
                  <c:v>327850.03386450303</c:v>
                </c:pt>
                <c:pt idx="215">
                  <c:v>334149.04033767502</c:v>
                </c:pt>
                <c:pt idx="216">
                  <c:v>339749.83317484299</c:v>
                </c:pt>
                <c:pt idx="217">
                  <c:v>344409.35643642099</c:v>
                </c:pt>
                <c:pt idx="218">
                  <c:v>346849.87296201801</c:v>
                </c:pt>
                <c:pt idx="219">
                  <c:v>347210.58770512801</c:v>
                </c:pt>
                <c:pt idx="220">
                  <c:v>345921.71001423697</c:v>
                </c:pt>
                <c:pt idx="221">
                  <c:v>344664.22398786602</c:v>
                </c:pt>
                <c:pt idx="222">
                  <c:v>343598.36102004303</c:v>
                </c:pt>
                <c:pt idx="223">
                  <c:v>342630.12866722699</c:v>
                </c:pt>
                <c:pt idx="224">
                  <c:v>341427.06121176499</c:v>
                </c:pt>
                <c:pt idx="225">
                  <c:v>340604.98305503902</c:v>
                </c:pt>
                <c:pt idx="226">
                  <c:v>340647.08506193198</c:v>
                </c:pt>
                <c:pt idx="227">
                  <c:v>341709.211192708</c:v>
                </c:pt>
                <c:pt idx="228">
                  <c:v>343420.61407368502</c:v>
                </c:pt>
                <c:pt idx="229">
                  <c:v>345409.61779620999</c:v>
                </c:pt>
                <c:pt idx="230">
                  <c:v>347182.42377541098</c:v>
                </c:pt>
                <c:pt idx="231">
                  <c:v>348792.17640484503</c:v>
                </c:pt>
                <c:pt idx="232">
                  <c:v>349981.58691005898</c:v>
                </c:pt>
                <c:pt idx="233">
                  <c:v>350870.89736388501</c:v>
                </c:pt>
                <c:pt idx="234">
                  <c:v>351515.41770698002</c:v>
                </c:pt>
                <c:pt idx="235">
                  <c:v>351986.75703023898</c:v>
                </c:pt>
                <c:pt idx="236">
                  <c:v>352437.64226278901</c:v>
                </c:pt>
                <c:pt idx="237">
                  <c:v>353267.87506404601</c:v>
                </c:pt>
                <c:pt idx="238">
                  <c:v>354838.21020223497</c:v>
                </c:pt>
                <c:pt idx="239">
                  <c:v>356767.83629778097</c:v>
                </c:pt>
                <c:pt idx="240">
                  <c:v>358279.75288756401</c:v>
                </c:pt>
                <c:pt idx="241">
                  <c:v>358932.81662103999</c:v>
                </c:pt>
                <c:pt idx="242">
                  <c:v>359148.57455480401</c:v>
                </c:pt>
                <c:pt idx="243">
                  <c:v>359437.05879555899</c:v>
                </c:pt>
                <c:pt idx="244">
                  <c:v>359930.90103203099</c:v>
                </c:pt>
                <c:pt idx="245">
                  <c:v>360581.97909072402</c:v>
                </c:pt>
                <c:pt idx="246">
                  <c:v>361162.956423714</c:v>
                </c:pt>
                <c:pt idx="247">
                  <c:v>361970.531305007</c:v>
                </c:pt>
                <c:pt idx="248">
                  <c:v>362664.603633922</c:v>
                </c:pt>
                <c:pt idx="249">
                  <c:v>363166.46004088299</c:v>
                </c:pt>
                <c:pt idx="250">
                  <c:v>362921.81212575699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49-4994-B305-06DC30A124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4233871"/>
        <c:axId val="2134222351"/>
      </c:lineChart>
      <c:dateAx>
        <c:axId val="339464767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56607"/>
        <c:crosses val="autoZero"/>
        <c:auto val="1"/>
        <c:lblOffset val="100"/>
        <c:baseTimeUnit val="months"/>
        <c:majorUnit val="6"/>
      </c:dateAx>
      <c:valAx>
        <c:axId val="339456607"/>
        <c:scaling>
          <c:orientation val="minMax"/>
          <c:max val="1250000"/>
          <c:min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64767"/>
        <c:crosses val="autoZero"/>
        <c:crossBetween val="between"/>
      </c:valAx>
      <c:valAx>
        <c:axId val="2134222351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233871"/>
        <c:crosses val="max"/>
        <c:crossBetween val="between"/>
      </c:valAx>
      <c:dateAx>
        <c:axId val="2134233871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134222351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CPIinflation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data_chart1!$A$159:$A$342</c:f>
              <c:numCache>
                <c:formatCode>m/d/yyyy</c:formatCode>
                <c:ptCount val="184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  <c:pt idx="165">
                  <c:v>45200</c:v>
                </c:pt>
                <c:pt idx="166">
                  <c:v>45231</c:v>
                </c:pt>
                <c:pt idx="167">
                  <c:v>45261</c:v>
                </c:pt>
                <c:pt idx="168">
                  <c:v>45292</c:v>
                </c:pt>
                <c:pt idx="169">
                  <c:v>45323</c:v>
                </c:pt>
                <c:pt idx="170">
                  <c:v>45352</c:v>
                </c:pt>
                <c:pt idx="171">
                  <c:v>45383</c:v>
                </c:pt>
                <c:pt idx="172">
                  <c:v>45413</c:v>
                </c:pt>
                <c:pt idx="173">
                  <c:v>45444</c:v>
                </c:pt>
                <c:pt idx="174">
                  <c:v>45474</c:v>
                </c:pt>
                <c:pt idx="175">
                  <c:v>45505</c:v>
                </c:pt>
                <c:pt idx="176">
                  <c:v>45536</c:v>
                </c:pt>
                <c:pt idx="177">
                  <c:v>45566</c:v>
                </c:pt>
                <c:pt idx="178">
                  <c:v>45597</c:v>
                </c:pt>
                <c:pt idx="179">
                  <c:v>45627</c:v>
                </c:pt>
                <c:pt idx="180">
                  <c:v>45658</c:v>
                </c:pt>
                <c:pt idx="181">
                  <c:v>45689</c:v>
                </c:pt>
                <c:pt idx="182">
                  <c:v>45717</c:v>
                </c:pt>
                <c:pt idx="183">
                  <c:v>45748</c:v>
                </c:pt>
              </c:numCache>
            </c:numRef>
          </c:cat>
          <c:val>
            <c:numRef>
              <c:f>data_chart1!$E$159:$E$342</c:f>
              <c:numCache>
                <c:formatCode>0.0</c:formatCode>
                <c:ptCount val="184"/>
                <c:pt idx="0">
                  <c:v>2.4499399999999998</c:v>
                </c:pt>
                <c:pt idx="1">
                  <c:v>2.5288566666666665</c:v>
                </c:pt>
                <c:pt idx="2">
                  <c:v>2.3528733333333332</c:v>
                </c:pt>
                <c:pt idx="3">
                  <c:v>2.2147600000000001</c:v>
                </c:pt>
                <c:pt idx="4">
                  <c:v>2.1654966666666664</c:v>
                </c:pt>
                <c:pt idx="5">
                  <c:v>1.7772933333333334</c:v>
                </c:pt>
                <c:pt idx="6">
                  <c:v>1.4886299999999999</c:v>
                </c:pt>
                <c:pt idx="7">
                  <c:v>1.2041733333333333</c:v>
                </c:pt>
                <c:pt idx="8">
                  <c:v>1.2030900000000002</c:v>
                </c:pt>
                <c:pt idx="9">
                  <c:v>1.1450633333333333</c:v>
                </c:pt>
                <c:pt idx="10">
                  <c:v>1.1231833333333332</c:v>
                </c:pt>
                <c:pt idx="11">
                  <c:v>1.2296766666666665</c:v>
                </c:pt>
                <c:pt idx="12">
                  <c:v>1.4077033333333333</c:v>
                </c:pt>
                <c:pt idx="13">
                  <c:v>1.7544899999999999</c:v>
                </c:pt>
                <c:pt idx="14">
                  <c:v>2.1483066666666666</c:v>
                </c:pt>
                <c:pt idx="15">
                  <c:v>2.6071233333333335</c:v>
                </c:pt>
                <c:pt idx="16">
                  <c:v>3.051813333333333</c:v>
                </c:pt>
                <c:pt idx="17">
                  <c:v>3.3461733333333332</c:v>
                </c:pt>
                <c:pt idx="18">
                  <c:v>3.5137233333333335</c:v>
                </c:pt>
                <c:pt idx="19">
                  <c:v>3.6123999999999996</c:v>
                </c:pt>
                <c:pt idx="20">
                  <c:v>3.7158333333333338</c:v>
                </c:pt>
                <c:pt idx="21">
                  <c:v>3.6966300000000003</c:v>
                </c:pt>
                <c:pt idx="22">
                  <c:v>3.59544</c:v>
                </c:pt>
                <c:pt idx="23">
                  <c:v>3.3452566666666663</c:v>
                </c:pt>
                <c:pt idx="24">
                  <c:v>3.1740900000000001</c:v>
                </c:pt>
                <c:pt idx="25">
                  <c:v>2.9896733333333336</c:v>
                </c:pt>
                <c:pt idx="26">
                  <c:v>2.829943333333333</c:v>
                </c:pt>
                <c:pt idx="27">
                  <c:v>2.5847399999999996</c:v>
                </c:pt>
                <c:pt idx="28">
                  <c:v>2.1979933333333332</c:v>
                </c:pt>
                <c:pt idx="29">
                  <c:v>1.8883233333333334</c:v>
                </c:pt>
                <c:pt idx="30">
                  <c:v>1.6031066666666665</c:v>
                </c:pt>
                <c:pt idx="31">
                  <c:v>1.5857700000000001</c:v>
                </c:pt>
                <c:pt idx="32">
                  <c:v>1.6843866666666667</c:v>
                </c:pt>
                <c:pt idx="33">
                  <c:v>1.9304433333333335</c:v>
                </c:pt>
                <c:pt idx="34">
                  <c:v>1.9671399999999999</c:v>
                </c:pt>
                <c:pt idx="35">
                  <c:v>1.9037333333333333</c:v>
                </c:pt>
                <c:pt idx="36">
                  <c:v>1.7465266666666668</c:v>
                </c:pt>
                <c:pt idx="37">
                  <c:v>1.8205666666666664</c:v>
                </c:pt>
                <c:pt idx="38">
                  <c:v>1.7403166666666665</c:v>
                </c:pt>
                <c:pt idx="39">
                  <c:v>1.5585666666666667</c:v>
                </c:pt>
                <c:pt idx="40">
                  <c:v>1.3493166666666667</c:v>
                </c:pt>
                <c:pt idx="41">
                  <c:v>1.4149966666666669</c:v>
                </c:pt>
                <c:pt idx="42">
                  <c:v>1.6638833333333334</c:v>
                </c:pt>
                <c:pt idx="43">
                  <c:v>1.7133566666666666</c:v>
                </c:pt>
                <c:pt idx="44">
                  <c:v>1.5063366666666667</c:v>
                </c:pt>
                <c:pt idx="45">
                  <c:v>1.1701133333333333</c:v>
                </c:pt>
                <c:pt idx="46">
                  <c:v>1.0681333333333332</c:v>
                </c:pt>
                <c:pt idx="47">
                  <c:v>1.2075033333333334</c:v>
                </c:pt>
                <c:pt idx="48">
                  <c:v>1.43449</c:v>
                </c:pt>
                <c:pt idx="49">
                  <c:v>1.3970233333333333</c:v>
                </c:pt>
                <c:pt idx="50">
                  <c:v>1.4303066666666666</c:v>
                </c:pt>
                <c:pt idx="51">
                  <c:v>1.5827633333333333</c:v>
                </c:pt>
                <c:pt idx="52">
                  <c:v>1.9315899999999999</c:v>
                </c:pt>
                <c:pt idx="53">
                  <c:v>2.0803533333333335</c:v>
                </c:pt>
                <c:pt idx="54">
                  <c:v>2.0667233333333335</c:v>
                </c:pt>
                <c:pt idx="55">
                  <c:v>1.9161066666666666</c:v>
                </c:pt>
                <c:pt idx="56">
                  <c:v>1.7911300000000001</c:v>
                </c:pt>
                <c:pt idx="57">
                  <c:v>1.6695633333333333</c:v>
                </c:pt>
                <c:pt idx="58">
                  <c:v>1.50837</c:v>
                </c:pt>
                <c:pt idx="59">
                  <c:v>1.1647266666666665</c:v>
                </c:pt>
                <c:pt idx="60">
                  <c:v>0.55157</c:v>
                </c:pt>
                <c:pt idx="61">
                  <c:v>0.11205333333333335</c:v>
                </c:pt>
                <c:pt idx="62">
                  <c:v>-0.11299666666666668</c:v>
                </c:pt>
                <c:pt idx="63">
                  <c:v>-7.1029999999999996E-2</c:v>
                </c:pt>
                <c:pt idx="64">
                  <c:v>-3.0343333333333333E-2</c:v>
                </c:pt>
                <c:pt idx="65">
                  <c:v>3.685666666666667E-2</c:v>
                </c:pt>
                <c:pt idx="66">
                  <c:v>0.14676333333333333</c:v>
                </c:pt>
                <c:pt idx="67">
                  <c:v>0.21552000000000002</c:v>
                </c:pt>
                <c:pt idx="68">
                  <c:v>0.15861</c:v>
                </c:pt>
                <c:pt idx="69">
                  <c:v>0.12592</c:v>
                </c:pt>
                <c:pt idx="70">
                  <c:v>0.19092666666666669</c:v>
                </c:pt>
                <c:pt idx="71">
                  <c:v>0.40088666666666661</c:v>
                </c:pt>
                <c:pt idx="72">
                  <c:v>0.77084666666666679</c:v>
                </c:pt>
                <c:pt idx="73">
                  <c:v>0.90783333333333338</c:v>
                </c:pt>
                <c:pt idx="74">
                  <c:v>0.99213333333333342</c:v>
                </c:pt>
                <c:pt idx="75">
                  <c:v>0.97050999999999998</c:v>
                </c:pt>
                <c:pt idx="76">
                  <c:v>1.0475766666666668</c:v>
                </c:pt>
                <c:pt idx="77">
                  <c:v>1.1101333333333334</c:v>
                </c:pt>
                <c:pt idx="78">
                  <c:v>1.00871</c:v>
                </c:pt>
                <c:pt idx="79">
                  <c:v>1.00099</c:v>
                </c:pt>
                <c:pt idx="80">
                  <c:v>1.15744</c:v>
                </c:pt>
                <c:pt idx="81">
                  <c:v>1.4299600000000001</c:v>
                </c:pt>
                <c:pt idx="82">
                  <c:v>1.6396300000000001</c:v>
                </c:pt>
                <c:pt idx="83">
                  <c:v>1.8070166666666669</c:v>
                </c:pt>
                <c:pt idx="84">
                  <c:v>2.0818400000000001</c:v>
                </c:pt>
                <c:pt idx="85">
                  <c:v>2.4571833333333335</c:v>
                </c:pt>
                <c:pt idx="86">
                  <c:v>2.5873166666666667</c:v>
                </c:pt>
                <c:pt idx="87">
                  <c:v>2.4759266666666666</c:v>
                </c:pt>
                <c:pt idx="88">
                  <c:v>2.1579199999999998</c:v>
                </c:pt>
                <c:pt idx="89">
                  <c:v>1.8910433333333334</c:v>
                </c:pt>
                <c:pt idx="90">
                  <c:v>1.7406733333333335</c:v>
                </c:pt>
                <c:pt idx="91">
                  <c:v>1.7645999999999999</c:v>
                </c:pt>
                <c:pt idx="92">
                  <c:v>1.9446000000000001</c:v>
                </c:pt>
                <c:pt idx="93">
                  <c:v>2.0431500000000002</c:v>
                </c:pt>
                <c:pt idx="94">
                  <c:v>2.1246066666666668</c:v>
                </c:pt>
                <c:pt idx="95">
                  <c:v>2.1077266666666667</c:v>
                </c:pt>
                <c:pt idx="96">
                  <c:v>2.1512466666666668</c:v>
                </c:pt>
                <c:pt idx="97">
                  <c:v>2.1815733333333331</c:v>
                </c:pt>
                <c:pt idx="98">
                  <c:v>2.24858</c:v>
                </c:pt>
                <c:pt idx="99">
                  <c:v>2.35514</c:v>
                </c:pt>
                <c:pt idx="100">
                  <c:v>2.5279566666666664</c:v>
                </c:pt>
                <c:pt idx="101">
                  <c:v>2.6868233333333329</c:v>
                </c:pt>
                <c:pt idx="102">
                  <c:v>2.81453</c:v>
                </c:pt>
                <c:pt idx="103">
                  <c:v>2.7681966666666669</c:v>
                </c:pt>
                <c:pt idx="104">
                  <c:v>2.6097000000000001</c:v>
                </c:pt>
                <c:pt idx="105">
                  <c:v>2.4890033333333332</c:v>
                </c:pt>
                <c:pt idx="106">
                  <c:v>2.3238066666666666</c:v>
                </c:pt>
                <c:pt idx="107">
                  <c:v>2.2139133333333336</c:v>
                </c:pt>
                <c:pt idx="108">
                  <c:v>1.8791000000000002</c:v>
                </c:pt>
                <c:pt idx="109">
                  <c:v>1.6696099999999998</c:v>
                </c:pt>
                <c:pt idx="110">
                  <c:v>1.62988</c:v>
                </c:pt>
                <c:pt idx="111">
                  <c:v>1.8008766666666667</c:v>
                </c:pt>
                <c:pt idx="112">
                  <c:v>1.8932266666666664</c:v>
                </c:pt>
                <c:pt idx="113">
                  <c:v>1.82256</c:v>
                </c:pt>
                <c:pt idx="114">
                  <c:v>1.7644766666666667</c:v>
                </c:pt>
                <c:pt idx="115">
                  <c:v>1.7450533333333331</c:v>
                </c:pt>
                <c:pt idx="116">
                  <c:v>1.74949</c:v>
                </c:pt>
                <c:pt idx="117">
                  <c:v>1.7187033333333332</c:v>
                </c:pt>
                <c:pt idx="118">
                  <c:v>1.8369200000000001</c:v>
                </c:pt>
                <c:pt idx="119">
                  <c:v>2.0485966666666666</c:v>
                </c:pt>
                <c:pt idx="120">
                  <c:v>2.3080266666666667</c:v>
                </c:pt>
                <c:pt idx="121">
                  <c:v>2.3905099999999999</c:v>
                </c:pt>
                <c:pt idx="122">
                  <c:v>2.1250466666666665</c:v>
                </c:pt>
                <c:pt idx="123">
                  <c:v>1.4042533333333331</c:v>
                </c:pt>
                <c:pt idx="124">
                  <c:v>0.69641333333333322</c:v>
                </c:pt>
                <c:pt idx="125">
                  <c:v>0.42262333333333335</c:v>
                </c:pt>
                <c:pt idx="126">
                  <c:v>0.64558333333333329</c:v>
                </c:pt>
                <c:pt idx="127">
                  <c:v>1.0070433333333335</c:v>
                </c:pt>
                <c:pt idx="128">
                  <c:v>1.2308133333333335</c:v>
                </c:pt>
                <c:pt idx="129">
                  <c:v>1.2922833333333335</c:v>
                </c:pt>
                <c:pt idx="130">
                  <c:v>1.2485966666666666</c:v>
                </c:pt>
                <c:pt idx="131">
                  <c:v>1.2258866666666668</c:v>
                </c:pt>
                <c:pt idx="132">
                  <c:v>1.2898633333333336</c:v>
                </c:pt>
                <c:pt idx="133">
                  <c:v>1.45766</c:v>
                </c:pt>
                <c:pt idx="134">
                  <c:v>1.8955533333333332</c:v>
                </c:pt>
                <c:pt idx="135">
                  <c:v>2.8134333333333337</c:v>
                </c:pt>
                <c:pt idx="136">
                  <c:v>3.8979099999999995</c:v>
                </c:pt>
                <c:pt idx="137">
                  <c:v>4.7967299999999993</c:v>
                </c:pt>
                <c:pt idx="138">
                  <c:v>5.1663433333333337</c:v>
                </c:pt>
                <c:pt idx="139">
                  <c:v>5.2493266666666658</c:v>
                </c:pt>
                <c:pt idx="140">
                  <c:v>5.2646333333333333</c:v>
                </c:pt>
                <c:pt idx="141">
                  <c:v>5.5851199999999999</c:v>
                </c:pt>
                <c:pt idx="142">
                  <c:v>6.1475266666666668</c:v>
                </c:pt>
                <c:pt idx="143">
                  <c:v>6.7527166666666671</c:v>
                </c:pt>
                <c:pt idx="144">
                  <c:v>7.20296</c:v>
                </c:pt>
                <c:pt idx="145">
                  <c:v>7.5650900000000005</c:v>
                </c:pt>
                <c:pt idx="146">
                  <c:v>8.0220399999999987</c:v>
                </c:pt>
                <c:pt idx="147">
                  <c:v>8.2494033333333334</c:v>
                </c:pt>
                <c:pt idx="148">
                  <c:v>8.4440966666666668</c:v>
                </c:pt>
                <c:pt idx="149">
                  <c:v>8.5915333333333326</c:v>
                </c:pt>
                <c:pt idx="150">
                  <c:v>8.6575199999999999</c:v>
                </c:pt>
                <c:pt idx="151">
                  <c:v>8.5527899999999999</c:v>
                </c:pt>
                <c:pt idx="152">
                  <c:v>8.288966666666667</c:v>
                </c:pt>
                <c:pt idx="153">
                  <c:v>8.0563400000000005</c:v>
                </c:pt>
                <c:pt idx="154">
                  <c:v>7.6898933333333339</c:v>
                </c:pt>
                <c:pt idx="155">
                  <c:v>7.0943033333333334</c:v>
                </c:pt>
                <c:pt idx="156">
                  <c:v>6.63103</c:v>
                </c:pt>
                <c:pt idx="157">
                  <c:v>6.2463799999999994</c:v>
                </c:pt>
                <c:pt idx="158">
                  <c:v>5.7542433333333323</c:v>
                </c:pt>
                <c:pt idx="159">
                  <c:v>5.2805566666666666</c:v>
                </c:pt>
                <c:pt idx="160">
                  <c:v>4.6656133333333329</c:v>
                </c:pt>
                <c:pt idx="161">
                  <c:v>4.0383366666666669</c:v>
                </c:pt>
                <c:pt idx="162">
                  <c:v>3.4819099999999996</c:v>
                </c:pt>
                <c:pt idx="163">
                  <c:v>3.3479199999999998</c:v>
                </c:pt>
                <c:pt idx="164">
                  <c:v>3.5615199999999998</c:v>
                </c:pt>
                <c:pt idx="165">
                  <c:v>3.5528566666666666</c:v>
                </c:pt>
                <c:pt idx="166">
                  <c:v>3.3597766666666664</c:v>
                </c:pt>
                <c:pt idx="167">
                  <c:v>3.2361433333333331</c:v>
                </c:pt>
                <c:pt idx="168">
                  <c:v>3.1895400000000005</c:v>
                </c:pt>
                <c:pt idx="169">
                  <c:v>3.1982933333333334</c:v>
                </c:pt>
                <c:pt idx="170">
                  <c:v>3.2489500000000002</c:v>
                </c:pt>
                <c:pt idx="171">
                  <c:v>3.3328666666666664</c:v>
                </c:pt>
                <c:pt idx="172">
                  <c:v>3.3610233333333333</c:v>
                </c:pt>
                <c:pt idx="173">
                  <c:v>3.1926766666666668</c:v>
                </c:pt>
                <c:pt idx="174">
                  <c:v>3.0529200000000003</c:v>
                </c:pt>
                <c:pt idx="175">
                  <c:v>2.83982</c:v>
                </c:pt>
                <c:pt idx="176">
                  <c:v>2.6606366666666665</c:v>
                </c:pt>
                <c:pt idx="177">
                  <c:v>2.5382833333333337</c:v>
                </c:pt>
                <c:pt idx="178">
                  <c:v>2.5727033333333336</c:v>
                </c:pt>
                <c:pt idx="179">
                  <c:v>2.7193133333333335</c:v>
                </c:pt>
                <c:pt idx="180">
                  <c:v>2.8619833333333333</c:v>
                </c:pt>
                <c:pt idx="181">
                  <c:v>2.8953500000000001</c:v>
                </c:pt>
                <c:pt idx="182">
                  <c:v>2.7397566666666666</c:v>
                </c:pt>
                <c:pt idx="183">
                  <c:v>2.5178700000000003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61-4CF5-9328-2C39CAA99A60}"/>
            </c:ext>
          </c:extLst>
        </c:ser>
        <c:ser>
          <c:idx val="1"/>
          <c:order val="1"/>
          <c:tx>
            <c:v>Nominal Wage Growth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data_chart1!$A$159:$A$342</c:f>
              <c:numCache>
                <c:formatCode>m/d/yyyy</c:formatCode>
                <c:ptCount val="184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  <c:pt idx="165">
                  <c:v>45200</c:v>
                </c:pt>
                <c:pt idx="166">
                  <c:v>45231</c:v>
                </c:pt>
                <c:pt idx="167">
                  <c:v>45261</c:v>
                </c:pt>
                <c:pt idx="168">
                  <c:v>45292</c:v>
                </c:pt>
                <c:pt idx="169">
                  <c:v>45323</c:v>
                </c:pt>
                <c:pt idx="170">
                  <c:v>45352</c:v>
                </c:pt>
                <c:pt idx="171">
                  <c:v>45383</c:v>
                </c:pt>
                <c:pt idx="172">
                  <c:v>45413</c:v>
                </c:pt>
                <c:pt idx="173">
                  <c:v>45444</c:v>
                </c:pt>
                <c:pt idx="174">
                  <c:v>45474</c:v>
                </c:pt>
                <c:pt idx="175">
                  <c:v>45505</c:v>
                </c:pt>
                <c:pt idx="176">
                  <c:v>45536</c:v>
                </c:pt>
                <c:pt idx="177">
                  <c:v>45566</c:v>
                </c:pt>
                <c:pt idx="178">
                  <c:v>45597</c:v>
                </c:pt>
                <c:pt idx="179">
                  <c:v>45627</c:v>
                </c:pt>
                <c:pt idx="180">
                  <c:v>45658</c:v>
                </c:pt>
                <c:pt idx="181">
                  <c:v>45689</c:v>
                </c:pt>
                <c:pt idx="182">
                  <c:v>45717</c:v>
                </c:pt>
                <c:pt idx="183">
                  <c:v>45748</c:v>
                </c:pt>
              </c:numCache>
            </c:numRef>
          </c:cat>
          <c:val>
            <c:numRef>
              <c:f>data_chart1!$C$159:$C$342</c:f>
              <c:numCache>
                <c:formatCode>0.0</c:formatCode>
                <c:ptCount val="184"/>
                <c:pt idx="0">
                  <c:v>1.6</c:v>
                </c:pt>
                <c:pt idx="1">
                  <c:v>1.7</c:v>
                </c:pt>
                <c:pt idx="2">
                  <c:v>1.9</c:v>
                </c:pt>
                <c:pt idx="3">
                  <c:v>1.9</c:v>
                </c:pt>
                <c:pt idx="4">
                  <c:v>1.6</c:v>
                </c:pt>
                <c:pt idx="5">
                  <c:v>1.7</c:v>
                </c:pt>
                <c:pt idx="6">
                  <c:v>1.8</c:v>
                </c:pt>
                <c:pt idx="7">
                  <c:v>2</c:v>
                </c:pt>
                <c:pt idx="8">
                  <c:v>1.9</c:v>
                </c:pt>
                <c:pt idx="9">
                  <c:v>1.7</c:v>
                </c:pt>
                <c:pt idx="10">
                  <c:v>1.7</c:v>
                </c:pt>
                <c:pt idx="11">
                  <c:v>1.7</c:v>
                </c:pt>
                <c:pt idx="12">
                  <c:v>1.9</c:v>
                </c:pt>
                <c:pt idx="13">
                  <c:v>1.9</c:v>
                </c:pt>
                <c:pt idx="14">
                  <c:v>1.9</c:v>
                </c:pt>
                <c:pt idx="15">
                  <c:v>1.9</c:v>
                </c:pt>
                <c:pt idx="16">
                  <c:v>2</c:v>
                </c:pt>
                <c:pt idx="17">
                  <c:v>2</c:v>
                </c:pt>
                <c:pt idx="18">
                  <c:v>2.1</c:v>
                </c:pt>
                <c:pt idx="19">
                  <c:v>2.2000000000000002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</c:v>
                </c:pt>
                <c:pt idx="23">
                  <c:v>2</c:v>
                </c:pt>
                <c:pt idx="24">
                  <c:v>1.9</c:v>
                </c:pt>
                <c:pt idx="25">
                  <c:v>1.9</c:v>
                </c:pt>
                <c:pt idx="26">
                  <c:v>2</c:v>
                </c:pt>
                <c:pt idx="27">
                  <c:v>2.2000000000000002</c:v>
                </c:pt>
                <c:pt idx="28">
                  <c:v>2.1</c:v>
                </c:pt>
                <c:pt idx="29">
                  <c:v>2.2999999999999998</c:v>
                </c:pt>
                <c:pt idx="30">
                  <c:v>2.1</c:v>
                </c:pt>
                <c:pt idx="31">
                  <c:v>2.1</c:v>
                </c:pt>
                <c:pt idx="32">
                  <c:v>2.1</c:v>
                </c:pt>
                <c:pt idx="33">
                  <c:v>2.1</c:v>
                </c:pt>
                <c:pt idx="34">
                  <c:v>2.2999999999999998</c:v>
                </c:pt>
                <c:pt idx="35">
                  <c:v>2.2999999999999998</c:v>
                </c:pt>
                <c:pt idx="36">
                  <c:v>2.2999999999999998</c:v>
                </c:pt>
                <c:pt idx="37">
                  <c:v>2.2999999999999998</c:v>
                </c:pt>
                <c:pt idx="38">
                  <c:v>2.2000000000000002</c:v>
                </c:pt>
                <c:pt idx="39">
                  <c:v>2.2000000000000002</c:v>
                </c:pt>
                <c:pt idx="40">
                  <c:v>2.2000000000000002</c:v>
                </c:pt>
                <c:pt idx="41">
                  <c:v>2.1</c:v>
                </c:pt>
                <c:pt idx="42">
                  <c:v>2.2999999999999998</c:v>
                </c:pt>
                <c:pt idx="43">
                  <c:v>2.2999999999999998</c:v>
                </c:pt>
                <c:pt idx="44">
                  <c:v>2.4</c:v>
                </c:pt>
                <c:pt idx="45">
                  <c:v>2.2000000000000002</c:v>
                </c:pt>
                <c:pt idx="46">
                  <c:v>2</c:v>
                </c:pt>
                <c:pt idx="47">
                  <c:v>2.2000000000000002</c:v>
                </c:pt>
                <c:pt idx="48">
                  <c:v>2.2999999999999998</c:v>
                </c:pt>
                <c:pt idx="49">
                  <c:v>2.5</c:v>
                </c:pt>
                <c:pt idx="50">
                  <c:v>2.4</c:v>
                </c:pt>
                <c:pt idx="51">
                  <c:v>2.2999999999999998</c:v>
                </c:pt>
                <c:pt idx="52">
                  <c:v>2.2999999999999998</c:v>
                </c:pt>
                <c:pt idx="53">
                  <c:v>2.2999999999999998</c:v>
                </c:pt>
                <c:pt idx="54">
                  <c:v>2.4</c:v>
                </c:pt>
                <c:pt idx="55">
                  <c:v>2.4</c:v>
                </c:pt>
                <c:pt idx="56">
                  <c:v>2.6</c:v>
                </c:pt>
                <c:pt idx="57">
                  <c:v>2.8</c:v>
                </c:pt>
                <c:pt idx="58">
                  <c:v>2.9</c:v>
                </c:pt>
                <c:pt idx="59">
                  <c:v>2.9</c:v>
                </c:pt>
                <c:pt idx="60">
                  <c:v>3</c:v>
                </c:pt>
                <c:pt idx="61">
                  <c:v>3</c:v>
                </c:pt>
                <c:pt idx="62">
                  <c:v>3.2</c:v>
                </c:pt>
                <c:pt idx="63">
                  <c:v>3.3</c:v>
                </c:pt>
                <c:pt idx="64">
                  <c:v>3.3</c:v>
                </c:pt>
                <c:pt idx="65">
                  <c:v>3.2</c:v>
                </c:pt>
                <c:pt idx="66">
                  <c:v>3.1</c:v>
                </c:pt>
                <c:pt idx="67">
                  <c:v>3.1</c:v>
                </c:pt>
                <c:pt idx="68">
                  <c:v>3</c:v>
                </c:pt>
                <c:pt idx="69">
                  <c:v>2.9</c:v>
                </c:pt>
                <c:pt idx="70">
                  <c:v>3.1</c:v>
                </c:pt>
                <c:pt idx="71">
                  <c:v>3.1</c:v>
                </c:pt>
                <c:pt idx="72">
                  <c:v>3.1</c:v>
                </c:pt>
                <c:pt idx="73">
                  <c:v>3.2</c:v>
                </c:pt>
                <c:pt idx="74">
                  <c:v>3.2</c:v>
                </c:pt>
                <c:pt idx="75">
                  <c:v>3.4</c:v>
                </c:pt>
                <c:pt idx="76">
                  <c:v>3.5</c:v>
                </c:pt>
                <c:pt idx="77">
                  <c:v>3.6</c:v>
                </c:pt>
                <c:pt idx="78">
                  <c:v>3.4</c:v>
                </c:pt>
                <c:pt idx="79">
                  <c:v>3.3</c:v>
                </c:pt>
                <c:pt idx="80">
                  <c:v>3.6</c:v>
                </c:pt>
                <c:pt idx="81">
                  <c:v>3.9</c:v>
                </c:pt>
                <c:pt idx="82">
                  <c:v>3.9</c:v>
                </c:pt>
                <c:pt idx="83">
                  <c:v>3.5</c:v>
                </c:pt>
                <c:pt idx="84">
                  <c:v>3.2</c:v>
                </c:pt>
                <c:pt idx="85">
                  <c:v>3.2</c:v>
                </c:pt>
                <c:pt idx="86">
                  <c:v>3.4</c:v>
                </c:pt>
                <c:pt idx="87">
                  <c:v>3.5</c:v>
                </c:pt>
                <c:pt idx="88">
                  <c:v>3.4</c:v>
                </c:pt>
                <c:pt idx="89">
                  <c:v>3.2</c:v>
                </c:pt>
                <c:pt idx="90">
                  <c:v>3.3</c:v>
                </c:pt>
                <c:pt idx="91">
                  <c:v>3.4</c:v>
                </c:pt>
                <c:pt idx="92">
                  <c:v>3.6</c:v>
                </c:pt>
                <c:pt idx="93">
                  <c:v>3.4</c:v>
                </c:pt>
                <c:pt idx="94">
                  <c:v>3.2</c:v>
                </c:pt>
                <c:pt idx="95">
                  <c:v>2.9</c:v>
                </c:pt>
                <c:pt idx="96">
                  <c:v>3</c:v>
                </c:pt>
                <c:pt idx="97">
                  <c:v>2.9</c:v>
                </c:pt>
                <c:pt idx="98">
                  <c:v>3.3</c:v>
                </c:pt>
                <c:pt idx="99">
                  <c:v>3.3</c:v>
                </c:pt>
                <c:pt idx="100">
                  <c:v>3.2</c:v>
                </c:pt>
                <c:pt idx="101">
                  <c:v>3.2</c:v>
                </c:pt>
                <c:pt idx="102">
                  <c:v>3.3</c:v>
                </c:pt>
                <c:pt idx="103">
                  <c:v>3.5</c:v>
                </c:pt>
                <c:pt idx="104">
                  <c:v>3.5</c:v>
                </c:pt>
                <c:pt idx="105">
                  <c:v>3.7</c:v>
                </c:pt>
                <c:pt idx="106">
                  <c:v>3.9</c:v>
                </c:pt>
                <c:pt idx="107">
                  <c:v>3.8</c:v>
                </c:pt>
                <c:pt idx="108">
                  <c:v>3.8</c:v>
                </c:pt>
                <c:pt idx="109">
                  <c:v>3.4</c:v>
                </c:pt>
                <c:pt idx="110">
                  <c:v>3.5</c:v>
                </c:pt>
                <c:pt idx="111">
                  <c:v>3.6</c:v>
                </c:pt>
                <c:pt idx="112">
                  <c:v>3.7</c:v>
                </c:pt>
                <c:pt idx="113">
                  <c:v>3.9</c:v>
                </c:pt>
                <c:pt idx="114">
                  <c:v>3.9</c:v>
                </c:pt>
                <c:pt idx="115">
                  <c:v>3.7</c:v>
                </c:pt>
                <c:pt idx="116">
                  <c:v>3.6</c:v>
                </c:pt>
                <c:pt idx="117">
                  <c:v>3.5</c:v>
                </c:pt>
                <c:pt idx="118">
                  <c:v>3.7</c:v>
                </c:pt>
                <c:pt idx="119">
                  <c:v>3.7</c:v>
                </c:pt>
                <c:pt idx="120">
                  <c:v>3.8</c:v>
                </c:pt>
                <c:pt idx="121">
                  <c:v>3.7</c:v>
                </c:pt>
                <c:pt idx="122">
                  <c:v>3.5</c:v>
                </c:pt>
                <c:pt idx="123">
                  <c:v>3.3</c:v>
                </c:pt>
                <c:pt idx="124">
                  <c:v>3.5</c:v>
                </c:pt>
                <c:pt idx="125">
                  <c:v>3.8</c:v>
                </c:pt>
                <c:pt idx="126">
                  <c:v>3.9</c:v>
                </c:pt>
                <c:pt idx="127">
                  <c:v>3.5</c:v>
                </c:pt>
                <c:pt idx="128">
                  <c:v>3.5</c:v>
                </c:pt>
                <c:pt idx="129">
                  <c:v>3.5</c:v>
                </c:pt>
                <c:pt idx="130">
                  <c:v>3.7</c:v>
                </c:pt>
                <c:pt idx="131">
                  <c:v>3.4</c:v>
                </c:pt>
                <c:pt idx="132">
                  <c:v>3.4</c:v>
                </c:pt>
                <c:pt idx="133">
                  <c:v>3.4</c:v>
                </c:pt>
                <c:pt idx="134">
                  <c:v>3.4</c:v>
                </c:pt>
                <c:pt idx="135">
                  <c:v>3.2</c:v>
                </c:pt>
                <c:pt idx="136">
                  <c:v>3</c:v>
                </c:pt>
                <c:pt idx="137">
                  <c:v>3.2</c:v>
                </c:pt>
                <c:pt idx="138">
                  <c:v>3.7</c:v>
                </c:pt>
                <c:pt idx="139">
                  <c:v>3.9</c:v>
                </c:pt>
                <c:pt idx="140">
                  <c:v>4.2</c:v>
                </c:pt>
                <c:pt idx="141">
                  <c:v>4.0999999999999996</c:v>
                </c:pt>
                <c:pt idx="142">
                  <c:v>4.3</c:v>
                </c:pt>
                <c:pt idx="143">
                  <c:v>4.5</c:v>
                </c:pt>
                <c:pt idx="144">
                  <c:v>5.0999999999999996</c:v>
                </c:pt>
                <c:pt idx="145">
                  <c:v>5.8</c:v>
                </c:pt>
                <c:pt idx="146">
                  <c:v>6</c:v>
                </c:pt>
                <c:pt idx="147">
                  <c:v>6</c:v>
                </c:pt>
                <c:pt idx="148">
                  <c:v>6.1</c:v>
                </c:pt>
                <c:pt idx="149">
                  <c:v>6.7</c:v>
                </c:pt>
                <c:pt idx="150">
                  <c:v>6.7</c:v>
                </c:pt>
                <c:pt idx="151">
                  <c:v>6.7</c:v>
                </c:pt>
                <c:pt idx="152">
                  <c:v>6.3</c:v>
                </c:pt>
                <c:pt idx="153">
                  <c:v>6.4</c:v>
                </c:pt>
                <c:pt idx="154">
                  <c:v>6.4</c:v>
                </c:pt>
                <c:pt idx="155">
                  <c:v>6.1</c:v>
                </c:pt>
                <c:pt idx="156">
                  <c:v>6.1</c:v>
                </c:pt>
                <c:pt idx="157">
                  <c:v>6.1</c:v>
                </c:pt>
                <c:pt idx="158">
                  <c:v>6.4</c:v>
                </c:pt>
                <c:pt idx="159">
                  <c:v>6.1</c:v>
                </c:pt>
                <c:pt idx="160">
                  <c:v>6</c:v>
                </c:pt>
                <c:pt idx="161">
                  <c:v>5.6</c:v>
                </c:pt>
                <c:pt idx="162">
                  <c:v>5.7</c:v>
                </c:pt>
                <c:pt idx="163">
                  <c:v>5.3</c:v>
                </c:pt>
                <c:pt idx="164">
                  <c:v>5.2</c:v>
                </c:pt>
                <c:pt idx="165">
                  <c:v>5.2</c:v>
                </c:pt>
                <c:pt idx="166">
                  <c:v>5.2</c:v>
                </c:pt>
                <c:pt idx="167">
                  <c:v>5.2</c:v>
                </c:pt>
                <c:pt idx="168">
                  <c:v>5</c:v>
                </c:pt>
                <c:pt idx="169">
                  <c:v>5</c:v>
                </c:pt>
                <c:pt idx="170">
                  <c:v>4.7</c:v>
                </c:pt>
                <c:pt idx="171">
                  <c:v>5.3</c:v>
                </c:pt>
                <c:pt idx="172">
                  <c:v>5.3</c:v>
                </c:pt>
                <c:pt idx="173">
                  <c:v>5.3</c:v>
                </c:pt>
                <c:pt idx="174">
                  <c:v>4.7</c:v>
                </c:pt>
                <c:pt idx="175">
                  <c:v>4.5999999999999996</c:v>
                </c:pt>
                <c:pt idx="176">
                  <c:v>4.7</c:v>
                </c:pt>
                <c:pt idx="177">
                  <c:v>4.5999999999999996</c:v>
                </c:pt>
                <c:pt idx="178">
                  <c:v>4.3</c:v>
                </c:pt>
                <c:pt idx="179">
                  <c:v>4.2</c:v>
                </c:pt>
                <c:pt idx="180">
                  <c:v>4.0999999999999996</c:v>
                </c:pt>
                <c:pt idx="181">
                  <c:v>4.3</c:v>
                </c:pt>
                <c:pt idx="182">
                  <c:v>4.3</c:v>
                </c:pt>
                <c:pt idx="183">
                  <c:v>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61-4CF5-9328-2C39CAA99A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701888"/>
        <c:axId val="743918832"/>
      </c:lineChart>
      <c:dateAx>
        <c:axId val="121701888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3918832"/>
        <c:crosses val="autoZero"/>
        <c:auto val="1"/>
        <c:lblOffset val="100"/>
        <c:baseTimeUnit val="months"/>
      </c:dateAx>
      <c:valAx>
        <c:axId val="74391883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70188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7EC6A77-897B-A94D-8179-085D1B4EE98D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wealthfund.org/publications/issue-briefs/2015/oct/us-health-care-global-perspectiv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xenehp.com/international-healthcare-systems-us-versus-world/" TargetMode="External"/><Relationship Id="rId4" Type="http://schemas.openxmlformats.org/officeDocument/2006/relationships/hyperlink" Target="https://www.healthsystemtracker.org/chart-collection/quality-u-s-healthcare-system-compare-countries/#item-overall-age-specific-potential-years-of-life-lost-per-100000-population-1990-2017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9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36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the end of 2021, lost almost 15%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39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7888" y="1260475"/>
            <a:ext cx="6048375" cy="3402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24:notes"/>
          <p:cNvSpPr txBox="1">
            <a:spLocks noGrp="1"/>
          </p:cNvSpPr>
          <p:nvPr>
            <p:ph type="body" idx="1"/>
          </p:nvPr>
        </p:nvSpPr>
        <p:spPr>
          <a:xfrm>
            <a:off x="780288" y="4851606"/>
            <a:ext cx="6242304" cy="396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163" tIns="51067" rIns="102163" bIns="51067" anchor="t" anchorCtr="0">
            <a:noAutofit/>
          </a:bodyPr>
          <a:lstStyle/>
          <a:p>
            <a:r>
              <a:rPr lang="en-US" dirty="0"/>
              <a:t>August CPI </a:t>
            </a:r>
            <a:r>
              <a:rPr lang="en-US" dirty="0" err="1"/>
              <a:t>yoy</a:t>
            </a:r>
            <a:r>
              <a:rPr lang="en-US" dirty="0"/>
              <a:t> 8.3% down from 8.5 and Core 6.3 up from 6.3 in </a:t>
            </a:r>
            <a:r>
              <a:rPr lang="en-US" dirty="0" err="1"/>
              <a:t>JUly</a:t>
            </a:r>
            <a:endParaRPr dirty="0"/>
          </a:p>
        </p:txBody>
      </p:sp>
      <p:sp>
        <p:nvSpPr>
          <p:cNvPr id="249" name="Google Shape;249;p24:notes"/>
          <p:cNvSpPr txBox="1">
            <a:spLocks noGrp="1"/>
          </p:cNvSpPr>
          <p:nvPr>
            <p:ph type="sldNum" idx="12"/>
          </p:nvPr>
        </p:nvSpPr>
        <p:spPr>
          <a:xfrm>
            <a:off x="4419826" y="9575448"/>
            <a:ext cx="3381248" cy="50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163" tIns="51067" rIns="102163" bIns="51067" anchor="b" anchorCtr="0">
            <a:noAutofit/>
          </a:bodyPr>
          <a:lstStyle/>
          <a:p>
            <a:fld id="{00000000-1234-1234-1234-123412341234}" type="slidenum">
              <a:rPr lang="en-US"/>
              <a:pPr/>
              <a:t>29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But, note that low wage workers are doing relatively the best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5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Lindsey Graham an alternate scoring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20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exception:  assumes SS will be paid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10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Financial crises take much longer to develop than you expect, and then when they happen, they happen much more quickly than you expect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16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58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good resources:</a:t>
            </a:r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r>
              <a:rPr lang="en-US" dirty="0">
                <a:hlinkClick r:id="" action="ppaction://noaction"/>
              </a:rPr>
              <a:t>https://www.commonwealthfund.org/publications/issue-briefs/2020/jan/us-health-care-global-perspective-2019</a:t>
            </a:r>
            <a:endParaRPr lang="en-US" dirty="0"/>
          </a:p>
          <a:p>
            <a:endParaRPr lang="en-US" dirty="0"/>
          </a:p>
          <a:p>
            <a:r>
              <a:rPr lang="en-US" dirty="0"/>
              <a:t>A bit older report: </a:t>
            </a:r>
            <a:r>
              <a:rPr lang="en-US" dirty="0">
                <a:hlinkClick r:id="rId3"/>
              </a:rPr>
              <a:t>https://www.commonwealthfund.org/publications/issue-briefs/2015/oct/us-health-care-global-perspective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https://www.healthsystemtracker.org/chart-collection/quality-u-s-healthcare-system-compare-countries/#item-overall-age-specific-potential-years-of-life-lost-per-100000-population-1990-2017</a:t>
            </a:r>
            <a:endParaRPr lang="en-US" dirty="0"/>
          </a:p>
          <a:p>
            <a:endParaRPr lang="en-US" dirty="0"/>
          </a:p>
          <a:p>
            <a:pPr defTabSz="966630">
              <a:defRPr/>
            </a:pPr>
            <a:r>
              <a:rPr lang="en-US" dirty="0">
                <a:hlinkClick r:id="rId5"/>
              </a:rPr>
              <a:t>https://axenehp.com/international-healthcare-systems-us-versus-world/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5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85BC4-8EB5-4604-8AA6-8BB49D60C87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56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780288" y="4851606"/>
            <a:ext cx="6242304" cy="3969497"/>
          </a:xfrm>
          <a:prstGeom prst="rect">
            <a:avLst/>
          </a:prstGeom>
        </p:spPr>
        <p:txBody>
          <a:bodyPr spcFirstLastPara="1" wrap="square" lIns="102163" tIns="51067" rIns="102163" bIns="51067" anchor="t" anchorCtr="0">
            <a:noAutofit/>
          </a:bodyPr>
          <a:lstStyle/>
          <a:p>
            <a:endParaRPr dirty="0"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7888" y="1260475"/>
            <a:ext cx="6048375" cy="3402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7888" y="1260475"/>
            <a:ext cx="6048375" cy="3402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780288" y="4851606"/>
            <a:ext cx="6242304" cy="396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163" tIns="51067" rIns="102163" bIns="51067" anchor="t" anchorCtr="0">
            <a:noAutofit/>
          </a:bodyPr>
          <a:lstStyle/>
          <a:p>
            <a:endParaRPr dirty="0"/>
          </a:p>
        </p:txBody>
      </p:sp>
      <p:sp>
        <p:nvSpPr>
          <p:cNvPr id="129" name="Google Shape;129;p9:notes"/>
          <p:cNvSpPr txBox="1">
            <a:spLocks noGrp="1"/>
          </p:cNvSpPr>
          <p:nvPr>
            <p:ph type="sldNum" idx="12"/>
          </p:nvPr>
        </p:nvSpPr>
        <p:spPr>
          <a:xfrm>
            <a:off x="4419826" y="9575448"/>
            <a:ext cx="3381248" cy="50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163" tIns="51067" rIns="102163" bIns="51067" anchor="b" anchorCtr="0">
            <a:noAutofit/>
          </a:bodyPr>
          <a:lstStyle/>
          <a:p>
            <a:fld id="{00000000-1234-1234-1234-123412341234}" type="slidenum">
              <a:rPr lang="en-US"/>
              <a:pPr/>
              <a:t>16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780288" y="4851606"/>
            <a:ext cx="6242304" cy="3969497"/>
          </a:xfrm>
          <a:prstGeom prst="rect">
            <a:avLst/>
          </a:prstGeom>
        </p:spPr>
        <p:txBody>
          <a:bodyPr spcFirstLastPara="1" wrap="square" lIns="102163" tIns="51067" rIns="102163" bIns="51067" anchor="t" anchorCtr="0">
            <a:noAutofit/>
          </a:bodyPr>
          <a:lstStyle/>
          <a:p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7888" y="1260475"/>
            <a:ext cx="6048375" cy="3402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1804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7888" y="1260475"/>
            <a:ext cx="6048375" cy="3402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780288" y="4851606"/>
            <a:ext cx="6242304" cy="396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163" tIns="51067" rIns="102163" bIns="51067" anchor="t" anchorCtr="0">
            <a:noAutofit/>
          </a:bodyPr>
          <a:lstStyle/>
          <a:p>
            <a:endParaRPr dirty="0"/>
          </a:p>
        </p:txBody>
      </p:sp>
      <p:sp>
        <p:nvSpPr>
          <p:cNvPr id="129" name="Google Shape;129;p9:notes"/>
          <p:cNvSpPr txBox="1">
            <a:spLocks noGrp="1"/>
          </p:cNvSpPr>
          <p:nvPr>
            <p:ph type="sldNum" idx="12"/>
          </p:nvPr>
        </p:nvSpPr>
        <p:spPr>
          <a:xfrm>
            <a:off x="4419826" y="9575448"/>
            <a:ext cx="3381248" cy="50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163" tIns="51067" rIns="102163" bIns="51067" anchor="b" anchorCtr="0">
            <a:noAutofit/>
          </a:bodyPr>
          <a:lstStyle/>
          <a:p>
            <a:fld id="{00000000-1234-1234-1234-123412341234}" type="slidenum">
              <a:rPr lang="en-US"/>
              <a:pPr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2080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51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REI about 1% increase in employment vs. 4.3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1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Fed policy rate 4.5 to 4.25.  Concerns with inflation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9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teoiacoviello.com/tpu.htm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edelegation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fo@NEEDEcon.or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842" y="1795708"/>
            <a:ext cx="10967013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/>
              <a:t>Osher Lifelong Learning Institute, </a:t>
            </a:r>
            <a:r>
              <a:rPr lang="en-US" sz="3600" dirty="0">
                <a:solidFill>
                  <a:schemeClr val="tx2"/>
                </a:solidFill>
              </a:rPr>
              <a:t>Spring  2025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600" b="1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027990"/>
            <a:ext cx="9144000" cy="1816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Hawaii, Manoa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0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tx2"/>
                </a:solidFill>
              </a:rPr>
              <a:t>Host: Geoffrey Woglom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tx2"/>
                </a:solidFill>
              </a:rPr>
              <a:t>Director, 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381652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880A3-73C3-C778-CF9C-32A2D4B8A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56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Bit</a:t>
            </a:r>
            <a:r>
              <a:rPr lang="en-US"/>
              <a:t>coin mine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E6400-1C81-C6B0-FBFA-6BCB0A99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1026" name="Picture 2" descr="A greener approach to crypto mining | PaymentsSource | American Banker">
            <a:extLst>
              <a:ext uri="{FF2B5EF4-FFF2-40B4-BE49-F238E27FC236}">
                <a16:creationId xmlns:a16="http://schemas.microsoft.com/office/drawing/2014/main" id="{DF380E9E-9507-02F3-5FA9-EBECA6827D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882" y="1491894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376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Submit questions in the chat or raising your digital hand.  I will try to address questions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Slides will be available from the NEED website tonight https://needecon.org/delivered_presentations.php.</a:t>
            </a:r>
          </a:p>
          <a:p>
            <a:r>
              <a:rPr lang="en-US" dirty="0"/>
              <a:t>My macro site: https://sites.google.com/view/macro-current-issues/economic-update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3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Economy: Update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47649" y="3566728"/>
            <a:ext cx="9144000" cy="248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Geoffrey Woglom,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Professor of Economics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Amherst College, emeritus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>
                <a:solidFill>
                  <a:schemeClr val="tx2"/>
                </a:solidFill>
              </a:rPr>
              <a:t>June 2, </a:t>
            </a:r>
            <a:r>
              <a:rPr lang="en-US" sz="2200" dirty="0">
                <a:solidFill>
                  <a:schemeClr val="tx2"/>
                </a:solidFill>
              </a:rPr>
              <a:t>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5CDB93-4391-C1B8-AD42-C473313F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6085" cy="193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6A19267-8A74-BF12-DAA6-FCD0DE67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13" y="4126788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840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Out</a:t>
            </a:r>
            <a:r>
              <a:rPr lang="en-US">
                <a:solidFill>
                  <a:srgbClr val="1E4E79"/>
                </a:solidFill>
              </a:rPr>
              <a:t>line for the Talk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/>
              <a:t>Quick Overview of State of the Economy</a:t>
            </a:r>
          </a:p>
          <a:p>
            <a:r>
              <a:rPr lang="en-US" dirty="0"/>
              <a:t>Where we are with:</a:t>
            </a:r>
          </a:p>
          <a:p>
            <a:pPr lvl="1"/>
            <a:r>
              <a:rPr lang="en-US" dirty="0"/>
              <a:t>The “Big Beautiful Bill.”</a:t>
            </a:r>
          </a:p>
          <a:p>
            <a:pPr lvl="1"/>
            <a:r>
              <a:rPr lang="en-US" dirty="0"/>
              <a:t>Tariffs</a:t>
            </a:r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C67AC-658C-4FC3-3118-64ED0E1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ss Domestic Product: 2025Q1 = $30.0 tr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0BD8E-AC36-5643-EBE1-28C938AF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6966A-4C96-C116-4A10-AEEFD54A96B4}"/>
              </a:ext>
            </a:extLst>
          </p:cNvPr>
          <p:cNvSpPr txBox="1"/>
          <p:nvPr/>
        </p:nvSpPr>
        <p:spPr>
          <a:xfrm>
            <a:off x="8787539" y="2043325"/>
            <a:ext cx="31694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$31.2</a:t>
            </a:r>
          </a:p>
          <a:p>
            <a:r>
              <a:rPr lang="en-US" sz="3600" b="1" i="1" dirty="0"/>
              <a:t>Less  </a:t>
            </a:r>
            <a:r>
              <a:rPr lang="en-US" sz="3600" dirty="0"/>
              <a:t> Imports</a:t>
            </a:r>
          </a:p>
          <a:p>
            <a:r>
              <a:rPr lang="en-US" sz="3600" b="1" dirty="0"/>
              <a:t>-$4.5</a:t>
            </a:r>
          </a:p>
          <a:p>
            <a:r>
              <a:rPr lang="en-US" sz="3600" b="1" i="1" dirty="0"/>
              <a:t>Plus </a:t>
            </a:r>
            <a:r>
              <a:rPr lang="en-US" sz="3600" dirty="0"/>
              <a:t>Exports</a:t>
            </a:r>
          </a:p>
          <a:p>
            <a:r>
              <a:rPr lang="en-US" sz="3600" b="1" dirty="0"/>
              <a:t>+$3.3</a:t>
            </a:r>
          </a:p>
          <a:p>
            <a:r>
              <a:rPr lang="en-US" sz="3600" b="1" i="1" dirty="0"/>
              <a:t>Equals  </a:t>
            </a:r>
            <a:r>
              <a:rPr lang="en-US" sz="3600" dirty="0"/>
              <a:t>GDP</a:t>
            </a:r>
          </a:p>
          <a:p>
            <a:r>
              <a:rPr lang="en-US" sz="3600" b="1" i="1" dirty="0"/>
              <a:t>$</a:t>
            </a:r>
            <a:r>
              <a:rPr lang="en-US" sz="3600" b="1" i="1" dirty="0">
                <a:solidFill>
                  <a:srgbClr val="FF0000"/>
                </a:solidFill>
              </a:rPr>
              <a:t>30.0</a:t>
            </a:r>
            <a:endParaRPr lang="en-US" sz="3600" b="1" i="1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AED496D-238F-4BFF-9A2D-990BC32567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862142"/>
              </p:ext>
            </p:extLst>
          </p:nvPr>
        </p:nvGraphicFramePr>
        <p:xfrm>
          <a:off x="493352" y="1441643"/>
          <a:ext cx="74899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88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E28A7-CAEE-F38B-DCFA-AF5B00C16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Bas</a:t>
            </a:r>
            <a:r>
              <a:rPr lang="en-US" dirty="0">
                <a:solidFill>
                  <a:srgbClr val="002060"/>
                </a:solidFill>
              </a:rPr>
              <a:t>ic GDP Accounting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DDA01-E053-B800-9AA7-CA3946383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Trade Deficit is when imports (IM) exceed exports (EX)</a:t>
            </a:r>
          </a:p>
          <a:p>
            <a:r>
              <a:rPr lang="en-US" dirty="0"/>
              <a:t>Trade Deficits arise when we spend domestically more than we produce</a:t>
            </a:r>
          </a:p>
          <a:p>
            <a:r>
              <a:rPr lang="en-US" i="1" dirty="0"/>
              <a:t>Y -  C - I – G = -IM + EX, $30.0-$31.2=-$1.2</a:t>
            </a:r>
            <a:endParaRPr lang="en-US" dirty="0"/>
          </a:p>
          <a:p>
            <a:r>
              <a:rPr lang="en-US" dirty="0"/>
              <a:t>Useful definition </a:t>
            </a:r>
            <a:r>
              <a:rPr lang="en-US" i="1" dirty="0"/>
              <a:t>Y – C – G</a:t>
            </a:r>
            <a:r>
              <a:rPr lang="en-US" dirty="0"/>
              <a:t> is “National Saving” the sum of private saving less the government deficit.  Rearranging</a:t>
            </a:r>
          </a:p>
          <a:p>
            <a:r>
              <a:rPr lang="en-US" i="1" dirty="0"/>
              <a:t>(Y – C - G )– I </a:t>
            </a:r>
            <a:r>
              <a:rPr lang="en-US" dirty="0"/>
              <a:t>= National Saving less Investment = </a:t>
            </a:r>
            <a:r>
              <a:rPr lang="en-US" i="1" dirty="0"/>
              <a:t>-IM + EX = Trade Deficit</a:t>
            </a:r>
          </a:p>
          <a:p>
            <a:r>
              <a:rPr lang="en-US" dirty="0"/>
              <a:t>We spend more than we produce when national saving isn’t sufficient to finance our investment, so we borrow from abroad. </a:t>
            </a:r>
          </a:p>
          <a:p>
            <a:r>
              <a:rPr lang="en-US" dirty="0"/>
              <a:t>Trade Deficit = Borrowing from foreigners = National Saving less Investment.</a:t>
            </a:r>
          </a:p>
          <a:p>
            <a:r>
              <a:rPr lang="en-US" dirty="0"/>
              <a:t>Key Takeaway:  </a:t>
            </a:r>
            <a:r>
              <a:rPr lang="en-US" dirty="0">
                <a:solidFill>
                  <a:srgbClr val="FF0000"/>
                </a:solidFill>
              </a:rPr>
              <a:t>Trade Deficits are Associated with an imbalance of national saving and investment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EFEB-95B8-0BBB-E44B-CAE296F3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06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753976" y="362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and ‘Potential’ during the Recovery</a:t>
            </a:r>
            <a:endParaRPr dirty="0"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8347336" y="6133488"/>
            <a:ext cx="38446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Fred, St Louis Fed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AF605-F3B3-ED8B-3A84-1F9E0882AC39}"/>
              </a:ext>
            </a:extLst>
          </p:cNvPr>
          <p:cNvSpPr txBox="1"/>
          <p:nvPr/>
        </p:nvSpPr>
        <p:spPr>
          <a:xfrm>
            <a:off x="3087494" y="3244334"/>
            <a:ext cx="6174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CA4E6B-89C7-8726-9836-BA20B387D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6689" y="1458588"/>
            <a:ext cx="10937111" cy="453709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B16752-7562-978F-4EB0-3E4DFAA87875}"/>
              </a:ext>
            </a:extLst>
          </p:cNvPr>
          <p:cNvSpPr txBox="1"/>
          <p:nvPr/>
        </p:nvSpPr>
        <p:spPr>
          <a:xfrm>
            <a:off x="4071257" y="2474564"/>
            <a:ext cx="451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Grey bar indicates recessions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>
                <a:solidFill>
                  <a:srgbClr val="1E4E79"/>
                </a:solidFill>
              </a:rPr>
              <a:t>at is a Recession?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Char char="•"/>
            </a:pPr>
            <a:r>
              <a:rPr lang="en-US" dirty="0"/>
              <a:t>Defined by the National Bureau of Economic Research (NBER)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</a:rPr>
              <a:t>“</a:t>
            </a: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The NBER's definition emphasizes that a recession involves a significant decline in economic activity that is spread across the economy and lasts more than a few months.”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Char char="•"/>
            </a:pPr>
            <a:r>
              <a:rPr lang="en-US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Popular Rule of Thumb:  Two or more, consecutive quarters where Real GDP falls. (Doesn’t always work!)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None/>
            </a:pPr>
            <a:r>
              <a:rPr lang="en-US" dirty="0">
                <a:solidFill>
                  <a:srgbClr val="1E4E79"/>
                </a:solidFill>
                <a:latin typeface="Arimo"/>
                <a:sym typeface="Arimo"/>
              </a:rPr>
              <a:t>Recessions are caused by a drop in total spending (remember the consumer).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None/>
            </a:pPr>
            <a:endParaRPr dirty="0"/>
          </a:p>
        </p:txBody>
      </p:sp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99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5C13-F1B9-1CAD-E367-320FCF56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is Near Record 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F9BCB-6CD5-3CC6-FFD8-28B6C96CE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36A547-C247-5030-2A64-8A610B78B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68370"/>
            <a:ext cx="10515600" cy="4485189"/>
          </a:xfrm>
        </p:spPr>
      </p:pic>
    </p:spTree>
    <p:extLst>
      <p:ext uri="{BB962C8B-B14F-4D97-AF65-F5344CB8AC3E}">
        <p14:creationId xmlns:p14="http://schemas.microsoft.com/office/powerpoint/2010/main" val="159958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753976" y="362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/>
              <a:t>ere Have All the Workers Gone?</a:t>
            </a:r>
            <a:endParaRPr dirty="0"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8347336" y="6133488"/>
            <a:ext cx="38446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Fred, St Louis Fed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AF605-F3B3-ED8B-3A84-1F9E0882AC39}"/>
              </a:ext>
            </a:extLst>
          </p:cNvPr>
          <p:cNvSpPr txBox="1"/>
          <p:nvPr/>
        </p:nvSpPr>
        <p:spPr>
          <a:xfrm>
            <a:off x="3087494" y="3244334"/>
            <a:ext cx="6174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1C0BD5-B034-FA35-E766-4CFA477DB580}"/>
              </a:ext>
            </a:extLst>
          </p:cNvPr>
          <p:cNvCxnSpPr/>
          <p:nvPr/>
        </p:nvCxnSpPr>
        <p:spPr>
          <a:xfrm flipH="1">
            <a:off x="4742481" y="4455763"/>
            <a:ext cx="1782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81E921-DA6B-E863-FE21-76F1C2D7D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072" y="1426977"/>
            <a:ext cx="11451891" cy="4754880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B5EB7B-A97D-47DD-96E5-FB16DFC67494}"/>
              </a:ext>
            </a:extLst>
          </p:cNvPr>
          <p:cNvCxnSpPr>
            <a:cxnSpLocks/>
          </p:cNvCxnSpPr>
          <p:nvPr/>
        </p:nvCxnSpPr>
        <p:spPr>
          <a:xfrm flipV="1">
            <a:off x="1088020" y="1518241"/>
            <a:ext cx="10417215" cy="202940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68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83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2493-9706-D5CA-BFD2-9D50D502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/>
              <a:t>Aging of the Labor Force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84907-41AD-7251-A2D7-D8FB734D5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BB7A1F-260B-3D2B-8602-408F10D8B389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31315" y="1491894"/>
            <a:ext cx="10972800" cy="4572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39F1BC-00CA-2801-AF3C-ABC76F57638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1315" y="1491894"/>
            <a:ext cx="10972800" cy="4572000"/>
          </a:xfrm>
        </p:spPr>
      </p:pic>
    </p:spTree>
    <p:extLst>
      <p:ext uri="{BB962C8B-B14F-4D97-AF65-F5344CB8AC3E}">
        <p14:creationId xmlns:p14="http://schemas.microsoft.com/office/powerpoint/2010/main" val="215253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9D566-557F-CCCC-7F67-88CEC11F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plemented by Foreign Workers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2EBCD-2710-19D5-87D9-E811B9A63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4AA2DA-6A60-C4F2-CE3E-26B132A33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29473"/>
            <a:ext cx="10515600" cy="432314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8565AF-7D29-1AC0-8C0D-EBB4EB51DE1D}"/>
              </a:ext>
            </a:extLst>
          </p:cNvPr>
          <p:cNvSpPr txBox="1"/>
          <p:nvPr/>
        </p:nvSpPr>
        <p:spPr>
          <a:xfrm>
            <a:off x="2505920" y="2228671"/>
            <a:ext cx="4271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Between 12/19 and 4/25</a:t>
            </a:r>
          </a:p>
          <a:p>
            <a:r>
              <a:rPr lang="en-US" sz="2400" dirty="0"/>
              <a:t>NB employment rose by 1000k</a:t>
            </a:r>
          </a:p>
          <a:p>
            <a:r>
              <a:rPr lang="en-US" sz="2400" dirty="0"/>
              <a:t>FB employment rose by 3500k</a:t>
            </a:r>
          </a:p>
        </p:txBody>
      </p:sp>
    </p:spTree>
    <p:extLst>
      <p:ext uri="{BB962C8B-B14F-4D97-AF65-F5344CB8AC3E}">
        <p14:creationId xmlns:p14="http://schemas.microsoft.com/office/powerpoint/2010/main" val="403561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5DDB0-0238-7B50-0FF1-ABD54DDB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is Hawaii Doing?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DCAD8-0F27-9DC4-3AF2-3777674F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E5172F-FF4B-A67D-A9D2-B877F497D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89315"/>
            <a:ext cx="10515600" cy="4215539"/>
          </a:xfrm>
        </p:spPr>
      </p:pic>
    </p:spTree>
    <p:extLst>
      <p:ext uri="{BB962C8B-B14F-4D97-AF65-F5344CB8AC3E}">
        <p14:creationId xmlns:p14="http://schemas.microsoft.com/office/powerpoint/2010/main" val="813514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A21BF-5977-7414-CC52-F6472E07C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04" y="259475"/>
            <a:ext cx="10515600" cy="8312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in Hawaii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9CB39-1E6A-FE68-F1ED-EDE5E7C8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E7B67F-DCDD-6A5F-4F9D-6B842E0C6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42820"/>
            <a:ext cx="10515600" cy="423878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D20114-1710-3FD8-F50A-0868B3FFFE95}"/>
              </a:ext>
            </a:extLst>
          </p:cNvPr>
          <p:cNvSpPr txBox="1"/>
          <p:nvPr/>
        </p:nvSpPr>
        <p:spPr>
          <a:xfrm>
            <a:off x="8027043" y="2967335"/>
            <a:ext cx="2274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Employment growth since 12/2019, ; </a:t>
            </a:r>
            <a:r>
              <a:rPr lang="en-US" dirty="0">
                <a:solidFill>
                  <a:srgbClr val="FF0000"/>
                </a:solidFill>
              </a:rPr>
              <a:t>-1% </a:t>
            </a:r>
            <a:r>
              <a:rPr lang="en-US" dirty="0"/>
              <a:t>vs. 5.1% nationally</a:t>
            </a:r>
          </a:p>
        </p:txBody>
      </p:sp>
    </p:spTree>
    <p:extLst>
      <p:ext uri="{BB962C8B-B14F-4D97-AF65-F5344CB8AC3E}">
        <p14:creationId xmlns:p14="http://schemas.microsoft.com/office/powerpoint/2010/main" val="77005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3B4C3-D6EB-A942-1582-F35495FD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</a:t>
            </a:r>
            <a:r>
              <a:rPr lang="en-US" dirty="0"/>
              <a:t>rall Good News on the Real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F28E7-2F1C-1249-5692-E26F5EE23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GDP is very close to its potential.</a:t>
            </a:r>
          </a:p>
          <a:p>
            <a:r>
              <a:rPr lang="en-US" dirty="0"/>
              <a:t>The labor market as measured by the unemployment rate is fully recovered.</a:t>
            </a:r>
          </a:p>
          <a:p>
            <a:endParaRPr lang="en-US" dirty="0"/>
          </a:p>
          <a:p>
            <a:r>
              <a:rPr lang="en-US" dirty="0"/>
              <a:t>But there is also a </a:t>
            </a:r>
            <a:r>
              <a:rPr lang="en-US" i="1" dirty="0"/>
              <a:t>nominal </a:t>
            </a:r>
            <a:r>
              <a:rPr lang="en-US" dirty="0"/>
              <a:t>side: interest rates, asset prices, inflation and wages.</a:t>
            </a:r>
          </a:p>
          <a:p>
            <a:r>
              <a:rPr lang="en-US" dirty="0"/>
              <a:t>News is pretty good, but progress on inflation seems to have stalled.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FAB1F-45B3-1D27-F3E2-B2A5A2E1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04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02C0-8FBB-9802-1D05-3C5CE313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rest Rates: Era of Falling Rates Over?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5E0BC-69DB-F19A-E9BE-5DD45F271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54F3D3-DACA-9F16-8BA1-EC7F62E55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0999" y="1154624"/>
            <a:ext cx="11444207" cy="4963514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8907EE-73F7-EB4D-51A7-0CB8E29C760C}"/>
              </a:ext>
            </a:extLst>
          </p:cNvPr>
          <p:cNvCxnSpPr>
            <a:cxnSpLocks/>
          </p:cNvCxnSpPr>
          <p:nvPr/>
        </p:nvCxnSpPr>
        <p:spPr>
          <a:xfrm>
            <a:off x="1067765" y="3029857"/>
            <a:ext cx="7322457" cy="798286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36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0C882-3471-06DA-3DB8-E949BEAE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6" y="-152539"/>
            <a:ext cx="9742714" cy="15681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Nat</a:t>
            </a:r>
            <a:r>
              <a:rPr lang="en-US" dirty="0"/>
              <a:t>ional Housing Market and Closer to 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06AC4-DDD6-C817-6BDB-386A9E21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083F5-C772-C36B-496C-E54873B89FC5}"/>
              </a:ext>
            </a:extLst>
          </p:cNvPr>
          <p:cNvSpPr txBox="1"/>
          <p:nvPr/>
        </p:nvSpPr>
        <p:spPr>
          <a:xfrm>
            <a:off x="7879380" y="6410685"/>
            <a:ext cx="413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https://www.zillow.com/research/data/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81B20BF-C153-C941-EA49-04594B0DEB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8685309"/>
              </p:ext>
            </p:extLst>
          </p:nvPr>
        </p:nvGraphicFramePr>
        <p:xfrm>
          <a:off x="838200" y="968644"/>
          <a:ext cx="10515600" cy="5168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8616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C1E63-A53F-A5D2-FB9C-6B41FDEF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4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Hou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sing Construction is Slowing?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9116D-4F45-A82F-4CD4-594D93F99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59E319-7B73-1CBF-4A4E-DA4895199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963" y="1744047"/>
            <a:ext cx="10515600" cy="4401030"/>
          </a:xfrm>
        </p:spPr>
      </p:pic>
    </p:spTree>
    <p:extLst>
      <p:ext uri="{BB962C8B-B14F-4D97-AF65-F5344CB8AC3E}">
        <p14:creationId xmlns:p14="http://schemas.microsoft.com/office/powerpoint/2010/main" val="238903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1361C-07CD-D14E-053C-8DD7F1648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739034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 Prices:  Its OK to Look at Your 401K Again!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84DAC-44E6-C6A7-814B-87B6D7DED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0FC86EE-5EF6-E05B-0E95-38B87AB92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13302"/>
            <a:ext cx="10515600" cy="4231037"/>
          </a:xfrm>
        </p:spPr>
      </p:pic>
    </p:spTree>
    <p:extLst>
      <p:ext uri="{BB962C8B-B14F-4D97-AF65-F5344CB8AC3E}">
        <p14:creationId xmlns:p14="http://schemas.microsoft.com/office/powerpoint/2010/main" val="165646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Infl</a:t>
            </a:r>
            <a:r>
              <a:rPr lang="en-US" dirty="0"/>
              <a:t>ation during the Recovery (CPI)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33685-371B-6AD8-D078-47F432C17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1285874"/>
            <a:ext cx="10858500" cy="4588277"/>
          </a:xfrm>
          <a:prstGeom prst="rect">
            <a:avLst/>
          </a:prstGeom>
        </p:spPr>
      </p:pic>
      <p:sp>
        <p:nvSpPr>
          <p:cNvPr id="252" name="Google Shape;252;p36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857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FA18-9357-0477-EF8B-0E18E930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Measure (PCE)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16646-1D1B-1231-90AF-9C1E2DA8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29EC9-C300-CB32-2B0C-C6D74E5425BD}"/>
              </a:ext>
            </a:extLst>
          </p:cNvPr>
          <p:cNvSpPr txBox="1"/>
          <p:nvPr/>
        </p:nvSpPr>
        <p:spPr>
          <a:xfrm>
            <a:off x="4794503" y="4085496"/>
            <a:ext cx="418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Fed Doesn’t React until 3/2022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A4B4D7A-16D2-65E2-8157-47076A0FB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41342"/>
            <a:ext cx="10515600" cy="458749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F330F2-F97E-8663-D129-2A3357EC1EA8}"/>
              </a:ext>
            </a:extLst>
          </p:cNvPr>
          <p:cNvSpPr txBox="1"/>
          <p:nvPr/>
        </p:nvSpPr>
        <p:spPr>
          <a:xfrm>
            <a:off x="1358751" y="3001104"/>
            <a:ext cx="418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Inflation Accelerates 3/2021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1D53-37A1-F98D-CE22-979E42FAC566}"/>
              </a:ext>
            </a:extLst>
          </p:cNvPr>
          <p:cNvSpPr txBox="1"/>
          <p:nvPr/>
        </p:nvSpPr>
        <p:spPr>
          <a:xfrm>
            <a:off x="8003722" y="4783950"/>
            <a:ext cx="418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Progress slows Spring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432170-4CB3-B805-23D8-E1EF6BD244F0}"/>
              </a:ext>
            </a:extLst>
          </p:cNvPr>
          <p:cNvSpPr txBox="1"/>
          <p:nvPr/>
        </p:nvSpPr>
        <p:spPr>
          <a:xfrm>
            <a:off x="8316410" y="2233914"/>
            <a:ext cx="3374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March PCE numbers will be released tomorrow</a:t>
            </a:r>
          </a:p>
        </p:txBody>
      </p:sp>
    </p:spTree>
    <p:extLst>
      <p:ext uri="{BB962C8B-B14F-4D97-AF65-F5344CB8AC3E}">
        <p14:creationId xmlns:p14="http://schemas.microsoft.com/office/powerpoint/2010/main" val="84842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53B5-1EF9-86FF-AAF5-0886F298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CPI</a:t>
            </a:r>
            <a:r>
              <a:rPr lang="en-US" dirty="0"/>
              <a:t> vs. PCE: 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D577C-6A6C-F9B1-4AE0-DFB13D42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CB1EF5-DF00-37B3-ADFD-342F1DDDA0AE}"/>
              </a:ext>
            </a:extLst>
          </p:cNvPr>
          <p:cNvSpPr txBox="1"/>
          <p:nvPr/>
        </p:nvSpPr>
        <p:spPr>
          <a:xfrm>
            <a:off x="5990157" y="6466767"/>
            <a:ext cx="6565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https://www.morningstar.com/markets/whats-difference-between-cpi-pce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148E1-BE91-AD3C-F81D-0B26E02D57C7}"/>
              </a:ext>
            </a:extLst>
          </p:cNvPr>
          <p:cNvSpPr txBox="1"/>
          <p:nvPr/>
        </p:nvSpPr>
        <p:spPr>
          <a:xfrm>
            <a:off x="123371" y="1325563"/>
            <a:ext cx="349068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CPI tends typically to be 0.3 pct point higher </a:t>
            </a:r>
          </a:p>
          <a:p>
            <a:r>
              <a:rPr lang="en-US" sz="3200" dirty="0"/>
              <a:t>April: 	</a:t>
            </a:r>
          </a:p>
          <a:p>
            <a:r>
              <a:rPr lang="en-US" sz="3200" dirty="0"/>
              <a:t>CPI, 2.3% </a:t>
            </a:r>
          </a:p>
          <a:p>
            <a:r>
              <a:rPr lang="en-US" sz="3200" dirty="0"/>
              <a:t>PCE, 2.1%</a:t>
            </a:r>
          </a:p>
          <a:p>
            <a:r>
              <a:rPr lang="en-US" sz="3200" dirty="0"/>
              <a:t>Core CPI, 2.8% </a:t>
            </a:r>
          </a:p>
          <a:p>
            <a:r>
              <a:rPr lang="en-US" sz="3200" dirty="0"/>
              <a:t>Core PCE, 2.5%.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49EFCD-A9EF-417F-497E-29A97BE26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2893" y="2169087"/>
            <a:ext cx="8602071" cy="4297680"/>
          </a:xfr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6A74473-87FF-AAAC-0175-B82967391020}"/>
              </a:ext>
            </a:extLst>
          </p:cNvPr>
          <p:cNvSpPr/>
          <p:nvPr/>
        </p:nvSpPr>
        <p:spPr>
          <a:xfrm>
            <a:off x="11353800" y="3892888"/>
            <a:ext cx="231494" cy="13889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34F771-58ED-3F66-E457-1CED5D282CAD}"/>
              </a:ext>
            </a:extLst>
          </p:cNvPr>
          <p:cNvSpPr/>
          <p:nvPr/>
        </p:nvSpPr>
        <p:spPr>
          <a:xfrm>
            <a:off x="10561380" y="3872668"/>
            <a:ext cx="231494" cy="13889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3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DF6C7-44C4-0E61-D0A4-F5977B93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</a:t>
            </a:r>
            <a:r>
              <a:rPr lang="en-US" dirty="0"/>
              <a:t>es of Inflation Measures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95989-7EDF-39F8-F714-EC782648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728AD-5E39-0C59-2916-F478F562B6FF}"/>
              </a:ext>
            </a:extLst>
          </p:cNvPr>
          <p:cNvSpPr txBox="1"/>
          <p:nvPr/>
        </p:nvSpPr>
        <p:spPr>
          <a:xfrm>
            <a:off x="611075" y="1920204"/>
            <a:ext cx="37737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Reasons for Measuring Recent Inflation:</a:t>
            </a:r>
          </a:p>
          <a:p>
            <a:pPr marL="514350" indent="-514350">
              <a:buAutoNum type="arabicPeriod"/>
            </a:pPr>
            <a:r>
              <a:rPr lang="en-US" sz="2800" dirty="0"/>
              <a:t>What has happened to the Cost of Living?</a:t>
            </a:r>
          </a:p>
          <a:p>
            <a:pPr marL="514350" indent="-514350">
              <a:buAutoNum type="arabicPeriod"/>
            </a:pPr>
            <a:r>
              <a:rPr lang="en-US" sz="2800" dirty="0"/>
              <a:t>What is likely to happen to inflation over the next 12-18 months?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538E03-AD58-7B2D-A71F-6D03510B1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3062" y="1670259"/>
            <a:ext cx="6810737" cy="4150894"/>
          </a:xfrm>
        </p:spPr>
      </p:pic>
    </p:spTree>
    <p:extLst>
      <p:ext uri="{BB962C8B-B14F-4D97-AF65-F5344CB8AC3E}">
        <p14:creationId xmlns:p14="http://schemas.microsoft.com/office/powerpoint/2010/main" val="3791654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DD6D-C674-0C6A-FB3A-F20B28F84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ges Have Finally Caught Up to 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021C9-7DEA-1D9E-B748-ACE0882A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8B25BE-2EF1-75A0-9B4E-012BAE5B9852}"/>
              </a:ext>
            </a:extLst>
          </p:cNvPr>
          <p:cNvSpPr txBox="1"/>
          <p:nvPr/>
        </p:nvSpPr>
        <p:spPr>
          <a:xfrm>
            <a:off x="4535714" y="6472762"/>
            <a:ext cx="642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Federal Reserve of Atlanta, “Wage Tracker” and BLS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B4B56AB-306C-02E3-E2ED-876A9681E342}"/>
              </a:ext>
            </a:extLst>
          </p:cNvPr>
          <p:cNvGraphicFramePr>
            <a:graphicFrameLocks noGrp="1"/>
          </p:cNvGraphicFramePr>
          <p:nvPr/>
        </p:nvGraphicFramePr>
        <p:xfrm>
          <a:off x="968644" y="1387098"/>
          <a:ext cx="9445356" cy="4664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39764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B9564-BF4D-6615-0CF7-23FAF6F68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80A3-FC58-9C9A-8EE8-222D81535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</a:t>
            </a:r>
            <a:r>
              <a:rPr lang="en-US" dirty="0"/>
              <a:t>ernational Comparisons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B9BFA-DBD7-0253-FB92-EBC8AAE0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827EF5-EA41-EF52-8023-CE3EAD29A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3329" y="1155306"/>
            <a:ext cx="3621022" cy="512064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2DC7E7-7291-980F-3FD2-28FC5F681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86" y="1201026"/>
            <a:ext cx="4265904" cy="502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208036-91AD-A9F7-6F9B-AC720455981A}"/>
              </a:ext>
            </a:extLst>
          </p:cNvPr>
          <p:cNvSpPr txBox="1"/>
          <p:nvPr/>
        </p:nvSpPr>
        <p:spPr>
          <a:xfrm>
            <a:off x="5717894" y="6516547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IMF, </a:t>
            </a:r>
            <a:r>
              <a:rPr lang="en-US" i="1" dirty="0"/>
              <a:t>World Economic Outlook</a:t>
            </a:r>
            <a:r>
              <a:rPr lang="en-US" dirty="0"/>
              <a:t>, 4/2025</a:t>
            </a:r>
          </a:p>
        </p:txBody>
      </p:sp>
    </p:spTree>
    <p:extLst>
      <p:ext uri="{BB962C8B-B14F-4D97-AF65-F5344CB8AC3E}">
        <p14:creationId xmlns:p14="http://schemas.microsoft.com/office/powerpoint/2010/main" val="268934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0DF7B-BC1F-1BEB-0BB5-7CA3FB24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rgbClr val="002060"/>
                </a:solidFill>
              </a:rPr>
              <a:t>State of the Economy &amp; Effects of Policy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54723-8240-3A30-2CE7-BDA5D5E71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terms of output and employment the economy is fully recovered</a:t>
            </a:r>
          </a:p>
          <a:p>
            <a:r>
              <a:rPr lang="en-US" dirty="0"/>
              <a:t>Inflation is still a bit elevated, but close to Fed target.</a:t>
            </a:r>
          </a:p>
          <a:p>
            <a:pPr marL="0" indent="0">
              <a:buNone/>
            </a:pPr>
            <a:r>
              <a:rPr lang="en-US" dirty="0"/>
              <a:t>Policy Effects</a:t>
            </a:r>
          </a:p>
          <a:p>
            <a:r>
              <a:rPr lang="en-US" dirty="0"/>
              <a:t>Biden Fiscal Stimulus  led to a rapid recovery, but may have been too big.</a:t>
            </a:r>
          </a:p>
          <a:p>
            <a:r>
              <a:rPr lang="en-US" dirty="0"/>
              <a:t>Fed reacted too little and too late and let inflation get out of control.</a:t>
            </a:r>
          </a:p>
          <a:p>
            <a:r>
              <a:rPr lang="en-US" dirty="0"/>
              <a:t>But since Spring 2023, Fed has been close to perfect.</a:t>
            </a:r>
          </a:p>
          <a:p>
            <a:pPr marL="0" indent="0">
              <a:buNone/>
            </a:pPr>
            <a:r>
              <a:rPr lang="en-US" dirty="0"/>
              <a:t>But Dark Clouds Are Looming on the Horizon,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59B1C-CDB6-F9FC-5F35-75BA2042D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13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B213-51E6-55F7-6306-4C21C192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sumer’s Are Not Happy (2/3rds of GDP)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1A08D-3BC4-5947-6471-D8556E4F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87F912F-DB76-59C3-3FF4-23CB75E8E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3527"/>
            <a:ext cx="10515600" cy="3704359"/>
          </a:xfrm>
        </p:spPr>
      </p:pic>
    </p:spTree>
    <p:extLst>
      <p:ext uri="{BB962C8B-B14F-4D97-AF65-F5344CB8AC3E}">
        <p14:creationId xmlns:p14="http://schemas.microsoft.com/office/powerpoint/2010/main" val="1554300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F6E7-97D5-2F38-2973-C1DDD602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y Are Worried about 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AE6D3-A168-CDF5-EE34-BEC15F1B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18ABD3-EE7D-90E8-8B51-5DFF7E4D4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35261"/>
            <a:ext cx="10515600" cy="4647235"/>
          </a:xfrm>
        </p:spPr>
      </p:pic>
    </p:spTree>
    <p:extLst>
      <p:ext uri="{BB962C8B-B14F-4D97-AF65-F5344CB8AC3E}">
        <p14:creationId xmlns:p14="http://schemas.microsoft.com/office/powerpoint/2010/main" val="956135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689FF-7003-ABBD-DA5C-CDDCD5EC5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 err="1"/>
              <a:t>sineses</a:t>
            </a:r>
            <a:r>
              <a:rPr lang="en-US" dirty="0"/>
              <a:t> aren’t Too Happy Either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D14C83-6827-CEB1-3111-8E576A7A5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5633" y="1008665"/>
            <a:ext cx="6550494" cy="5760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2282B-FBF5-DF30-9A0A-4C639A549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386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438C-F5EB-080A-F1AB-21D8F6FF1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</a:t>
            </a:r>
            <a:r>
              <a:rPr lang="en-US" dirty="0"/>
              <a:t>fessional Forecasters Are Worried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B17886-641B-F63D-F2AA-659DE8AC5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5737" y="1038345"/>
            <a:ext cx="8486017" cy="56692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53F4B-25C4-3656-C45B-ED095B9E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B35817-54CF-DADF-81B5-067EE9EC5C95}"/>
              </a:ext>
            </a:extLst>
          </p:cNvPr>
          <p:cNvSpPr/>
          <p:nvPr/>
        </p:nvSpPr>
        <p:spPr>
          <a:xfrm>
            <a:off x="10389947" y="3802283"/>
            <a:ext cx="115746" cy="5208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0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29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8C3D8-0702-CF5D-3572-D81A402A8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the Doom &amp; Gloom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BE94E-EED0-0D55-1324-25D7B787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4A64A0-A0DE-D675-C7ED-E9F74645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77" y="1185446"/>
            <a:ext cx="9876845" cy="4572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5CECBD-E220-EC60-0AD9-514FCA7B4573}"/>
              </a:ext>
            </a:extLst>
          </p:cNvPr>
          <p:cNvGrpSpPr/>
          <p:nvPr/>
        </p:nvGrpSpPr>
        <p:grpSpPr>
          <a:xfrm>
            <a:off x="4633140" y="2173831"/>
            <a:ext cx="1621509" cy="3204103"/>
            <a:chOff x="5605413" y="2421052"/>
            <a:chExt cx="1621509" cy="320410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BBD49DB-0DB5-D1FD-6187-3F502E00BD24}"/>
                </a:ext>
              </a:extLst>
            </p:cNvPr>
            <p:cNvCxnSpPr/>
            <p:nvPr/>
          </p:nvCxnSpPr>
          <p:spPr>
            <a:xfrm flipH="1">
              <a:off x="6464421" y="2799788"/>
              <a:ext cx="7256" cy="282536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7308457A-9D54-7D01-852C-989F9F2BFC06}"/>
                </a:ext>
              </a:extLst>
            </p:cNvPr>
            <p:cNvSpPr txBox="1"/>
            <p:nvPr/>
          </p:nvSpPr>
          <p:spPr>
            <a:xfrm>
              <a:off x="5605413" y="2421052"/>
              <a:ext cx="1621509" cy="47342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kern="1200" dirty="0"/>
                <a:t>    Inauguration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B6A7551-6F29-7891-87A9-F7E502E09467}"/>
              </a:ext>
            </a:extLst>
          </p:cNvPr>
          <p:cNvSpPr txBox="1"/>
          <p:nvPr/>
        </p:nvSpPr>
        <p:spPr>
          <a:xfrm>
            <a:off x="3032567" y="6064329"/>
            <a:ext cx="8542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“Data downloaded from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3"/>
              </a:rPr>
              <a:t>https://www.matteoiacoviello.com/tpu.htm</a:t>
            </a:r>
            <a:r>
              <a:rPr lang="en-US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on May, 14,2025).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82E4CB-444F-F6F2-5C34-8A19C1321A39}"/>
              </a:ext>
            </a:extLst>
          </p:cNvPr>
          <p:cNvGrpSpPr/>
          <p:nvPr/>
        </p:nvGrpSpPr>
        <p:grpSpPr>
          <a:xfrm>
            <a:off x="5920806" y="2173831"/>
            <a:ext cx="2497455" cy="3216006"/>
            <a:chOff x="7095173" y="2409149"/>
            <a:chExt cx="2497455" cy="32160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335CB65-3888-5077-2E60-C2E526C460E5}"/>
                </a:ext>
              </a:extLst>
            </p:cNvPr>
            <p:cNvCxnSpPr/>
            <p:nvPr/>
          </p:nvCxnSpPr>
          <p:spPr>
            <a:xfrm flipH="1">
              <a:off x="8221384" y="2799788"/>
              <a:ext cx="7256" cy="282536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7308457A-9D54-7D01-852C-989F9F2BFC06}"/>
                </a:ext>
              </a:extLst>
            </p:cNvPr>
            <p:cNvSpPr txBox="1"/>
            <p:nvPr/>
          </p:nvSpPr>
          <p:spPr>
            <a:xfrm>
              <a:off x="7095173" y="2409149"/>
              <a:ext cx="2497455" cy="47342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kern="1200" dirty="0"/>
                <a:t>  “Liberation Day”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608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63FB4-5C83-0373-BDB6-02EF2188D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Sta</a:t>
            </a:r>
            <a:r>
              <a:rPr lang="en-US" dirty="0" err="1"/>
              <a:t>gFlation</a:t>
            </a:r>
            <a:r>
              <a:rPr lang="en-US" dirty="0"/>
              <a:t> and the Fed’s Dilemma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1B7AB-0BCF-FA27-AC85-C94892B53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531E3-505E-F440-318E-C18F73C4F5FA}"/>
              </a:ext>
            </a:extLst>
          </p:cNvPr>
          <p:cNvSpPr txBox="1"/>
          <p:nvPr/>
        </p:nvSpPr>
        <p:spPr>
          <a:xfrm>
            <a:off x="4768769" y="6337682"/>
            <a:ext cx="693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https://budgetlab.yale.edu/research/state-us-tariffs-may-23-2025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B3CF4D0-600A-A86F-40E2-5E6CF2C07CC5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243" y="1346426"/>
            <a:ext cx="37398960" cy="3657600"/>
          </a:xfr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FAD43D1-6CEC-D5AC-D616-BA4185622AF1}"/>
              </a:ext>
            </a:extLst>
          </p:cNvPr>
          <p:cNvSpPr/>
          <p:nvPr/>
        </p:nvSpPr>
        <p:spPr>
          <a:xfrm>
            <a:off x="5185458" y="3900668"/>
            <a:ext cx="364603" cy="347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1301A4-F8B6-C2B5-D3CA-C8D6F387F342}"/>
              </a:ext>
            </a:extLst>
          </p:cNvPr>
          <p:cNvSpPr/>
          <p:nvPr/>
        </p:nvSpPr>
        <p:spPr>
          <a:xfrm>
            <a:off x="9272751" y="3943109"/>
            <a:ext cx="364603" cy="347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599C3A-9DE8-FD21-AEAC-8387E10180DE}"/>
              </a:ext>
            </a:extLst>
          </p:cNvPr>
          <p:cNvSpPr txBox="1"/>
          <p:nvPr/>
        </p:nvSpPr>
        <p:spPr>
          <a:xfrm>
            <a:off x="1076445" y="5416953"/>
            <a:ext cx="9942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Dilemma:  To fight inflation the Fed needs to raise interest rates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D0541C-081D-6D14-EA84-6A58A92DF2F3}"/>
              </a:ext>
            </a:extLst>
          </p:cNvPr>
          <p:cNvSpPr txBox="1"/>
          <p:nvPr/>
        </p:nvSpPr>
        <p:spPr>
          <a:xfrm>
            <a:off x="1228845" y="5764354"/>
            <a:ext cx="9942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               To fight unemployment the Fed needs to lower interest rates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81427-5F38-616A-39E9-42AC3A8162CE}"/>
              </a:ext>
            </a:extLst>
          </p:cNvPr>
          <p:cNvSpPr txBox="1"/>
          <p:nvPr/>
        </p:nvSpPr>
        <p:spPr>
          <a:xfrm>
            <a:off x="9856921" y="2084522"/>
            <a:ext cx="2510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Tariffs in place if the Court Ruling is upheld:  0.6% price level 0.1 pct points unemployment</a:t>
            </a:r>
          </a:p>
        </p:txBody>
      </p:sp>
    </p:spTree>
    <p:extLst>
      <p:ext uri="{BB962C8B-B14F-4D97-AF65-F5344CB8AC3E}">
        <p14:creationId xmlns:p14="http://schemas.microsoft.com/office/powerpoint/2010/main" val="212245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F0D82-2014-6064-A283-3E01FA81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Will the Fed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7C811-F931-3D48-F47B-F451F1EB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753C9-4248-8DA7-91DF-C1263C6FD2DA}"/>
              </a:ext>
            </a:extLst>
          </p:cNvPr>
          <p:cNvSpPr txBox="1"/>
          <p:nvPr/>
        </p:nvSpPr>
        <p:spPr>
          <a:xfrm>
            <a:off x="4286973" y="6397822"/>
            <a:ext cx="772897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https://www.cmegroup.com/markets/interest-rates/cme-fedwatch-tool.html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F0CCA5A-0FBA-7A23-1477-3A44047D7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787" y="1167098"/>
            <a:ext cx="37349956" cy="4937760"/>
          </a:xfrm>
        </p:spPr>
      </p:pic>
    </p:spTree>
    <p:extLst>
      <p:ext uri="{BB962C8B-B14F-4D97-AF65-F5344CB8AC3E}">
        <p14:creationId xmlns:p14="http://schemas.microsoft.com/office/powerpoint/2010/main" val="519076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28623-A969-8EA5-1025-719F83C77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Will Congress Do?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786B6E-C4FE-E975-1C1B-5F78B6A37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165" y="1795855"/>
            <a:ext cx="5486400" cy="29909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2AC3B-6895-7317-122A-13C146CE3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73435-AFD0-58A9-749C-DD7817ACA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20248"/>
            <a:ext cx="5486400" cy="34953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84632B-7C4A-08DC-4BCB-3F29936EABC7}"/>
              </a:ext>
            </a:extLst>
          </p:cNvPr>
          <p:cNvSpPr txBox="1"/>
          <p:nvPr/>
        </p:nvSpPr>
        <p:spPr>
          <a:xfrm>
            <a:off x="295608" y="5730861"/>
            <a:ext cx="11527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For detailed provisions https://bipartisanpolicy.org/explainer/2025-reconciliation-whats-in-the-ways-and-means-bill/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5B68BE-A4A3-4D22-712D-9B33763C96BC}"/>
              </a:ext>
            </a:extLst>
          </p:cNvPr>
          <p:cNvSpPr txBox="1"/>
          <p:nvPr/>
        </p:nvSpPr>
        <p:spPr>
          <a:xfrm>
            <a:off x="5239658" y="6488668"/>
            <a:ext cx="6164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https://www.crfb.org/blogs/adding-house-reconciliation-bill</a:t>
            </a:r>
          </a:p>
        </p:txBody>
      </p:sp>
    </p:spTree>
    <p:extLst>
      <p:ext uri="{BB962C8B-B14F-4D97-AF65-F5344CB8AC3E}">
        <p14:creationId xmlns:p14="http://schemas.microsoft.com/office/powerpoint/2010/main" val="10873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F8E26-CC02-9101-953E-2CBE291CF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Citi</a:t>
            </a:r>
            <a:r>
              <a:rPr lang="en-US" dirty="0"/>
              <a:t>zen’s Guide to “Budget Reconciliation.”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68C49-0007-BC7D-F770-E947407EF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Procedure successfully used 22 times since 1974 to avoid a Senate filibuster.</a:t>
            </a:r>
          </a:p>
          <a:p>
            <a:r>
              <a:rPr lang="en-US" dirty="0"/>
              <a:t>Reconciliation can be used for changing taxes and spending (not Social Security) subject to the Byrd Rule.</a:t>
            </a:r>
          </a:p>
          <a:p>
            <a:r>
              <a:rPr lang="en-US" dirty="0"/>
              <a:t>Byrd rule: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No extraneous provisions.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No increase in the deficit after 10 year window.</a:t>
            </a:r>
          </a:p>
          <a:p>
            <a:r>
              <a:rPr lang="en-US" dirty="0"/>
              <a:t>Reconciliation games played by both parties: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BBB.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2017 Trump Tax Cut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4675A-01D0-1068-18E6-63F5DC2F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9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FD464-0A60-42FA-B251-25FD2598C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CB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O:  Budget Analysts in Chief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B0187-2EFC-4F65-8DDF-C1DB4747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20" y="1570730"/>
            <a:ext cx="11187404" cy="4351338"/>
          </a:xfrm>
        </p:spPr>
        <p:txBody>
          <a:bodyPr/>
          <a:lstStyle/>
          <a:p>
            <a:r>
              <a:rPr lang="en-US" dirty="0"/>
              <a:t>The Congressional Budget Office was founded in 1974 to provide Congress with information about the budgetary implications of legislation.</a:t>
            </a:r>
          </a:p>
          <a:p>
            <a:r>
              <a:rPr lang="en-US" dirty="0"/>
              <a:t>Two kinds of Reports</a:t>
            </a:r>
          </a:p>
          <a:p>
            <a:pPr lvl="1"/>
            <a:r>
              <a:rPr lang="en-US" dirty="0"/>
              <a:t>Cost Estimates or “Scoring”</a:t>
            </a:r>
          </a:p>
          <a:p>
            <a:pPr lvl="2"/>
            <a:r>
              <a:rPr lang="en-US" dirty="0"/>
              <a:t> H.R. 5409, Safeguarding American Farms from Foreign Influence Act</a:t>
            </a:r>
          </a:p>
          <a:p>
            <a:pPr lvl="2"/>
            <a:r>
              <a:rPr lang="en-US" dirty="0"/>
              <a:t>Build Back Better Scoring.</a:t>
            </a:r>
          </a:p>
          <a:p>
            <a:pPr fontAlgn="base"/>
            <a:r>
              <a:rPr lang="en-US" dirty="0"/>
              <a:t>Projections of Debt and Deficits – </a:t>
            </a:r>
            <a:r>
              <a:rPr lang="en-US" sz="2400" dirty="0"/>
              <a:t>The Budget and Economic Outlook: 2025 to 2035, </a:t>
            </a:r>
          </a:p>
          <a:p>
            <a:pPr lvl="1"/>
            <a:r>
              <a:rPr lang="en-US" dirty="0"/>
              <a:t>https://www.cbo.gov/publication/60870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6F89A-90E6-4767-AC55-0A8BD604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79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BB0B1-48F7-F1F8-6FFE-0EB19EFE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conciliation and CBO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DC1C4-1B07-C715-27D1-58A1969DE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CBO to be effective it must be perceived to be (and must be) nonpartisan.</a:t>
            </a:r>
          </a:p>
          <a:p>
            <a:r>
              <a:rPr lang="en-US" dirty="0"/>
              <a:t>Therefore, CBO “baseline” projections  and legislative scoring must not try to predict changes in legislation.</a:t>
            </a:r>
          </a:p>
          <a:p>
            <a:r>
              <a:rPr lang="en-US" dirty="0"/>
              <a:t>Instead, CBO must analyze the data based on the current law as written (e.g., 2017 Personal Tax cuts expire this year).</a:t>
            </a:r>
          </a:p>
          <a:p>
            <a:r>
              <a:rPr lang="en-US" dirty="0"/>
              <a:t>CBO is allowed to provide analyses of policy options.</a:t>
            </a:r>
            <a:br>
              <a:rPr lang="en-US" dirty="0"/>
            </a:br>
            <a:r>
              <a:rPr lang="en-US" dirty="0"/>
              <a:t>(“Options for Reducing the Deficit: 2025 to 2034,” https://www.cbo.gov/publication/60557”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E5224-D380-3A2C-9677-72CA3264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79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B94A6-E462-49D0-4C7E-6B5B3EA5D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Reconciliation Game in 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CB0A9-C874-FFF8-58AA-5761E0286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9C9AF4-D4A6-02C5-5C8B-9F00B53F7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5284" y="926388"/>
            <a:ext cx="697163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099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639C4-F27D-D4F6-9C35-3E1A53F84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Mo</a:t>
            </a:r>
            <a:r>
              <a:rPr lang="en-US" dirty="0"/>
              <a:t>re Realistic Estimates?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156B24-702A-68F6-1753-D8A07280E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351" y="1206600"/>
            <a:ext cx="9984737" cy="47548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67DB0-44DE-0A01-413A-B945AB377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433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EC977-8D4D-8994-59B7-A234F5FD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tributional Effects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887F45-7079-E730-A828-338AE555D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692" y="1383271"/>
            <a:ext cx="8521108" cy="52120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454C9-8A45-8334-69B2-CF9EBCDA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FA0583-D9D0-91DA-F143-7338F587DF40}"/>
              </a:ext>
            </a:extLst>
          </p:cNvPr>
          <p:cNvSpPr txBox="1"/>
          <p:nvPr/>
        </p:nvSpPr>
        <p:spPr>
          <a:xfrm>
            <a:off x="167833" y="1707266"/>
            <a:ext cx="21065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data on average before tax family income by quintiles</a:t>
            </a:r>
          </a:p>
          <a:p>
            <a:r>
              <a:rPr lang="en-US" dirty="0"/>
              <a:t>0-20, $16.1K</a:t>
            </a:r>
          </a:p>
          <a:p>
            <a:r>
              <a:rPr lang="en-US" dirty="0"/>
              <a:t>20-40:  $43.9</a:t>
            </a:r>
          </a:p>
          <a:p>
            <a:r>
              <a:rPr lang="en-US" dirty="0"/>
              <a:t>40-60: $74.7</a:t>
            </a:r>
          </a:p>
          <a:p>
            <a:r>
              <a:rPr lang="en-US" dirty="0"/>
              <a:t>60-80:  $119.9K</a:t>
            </a:r>
          </a:p>
          <a:p>
            <a:r>
              <a:rPr lang="en-US" dirty="0"/>
              <a:t>80:100</a:t>
            </a:r>
            <a:r>
              <a:rPr lang="en-US"/>
              <a:t>:$277.3K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96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68E38-C408-EF05-63EE-2181E4760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AB5F-2346-C1AA-E39A-34DB9BD05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B</a:t>
            </a:r>
            <a:r>
              <a:rPr lang="en-US" dirty="0"/>
              <a:t>rief Primer on Tariffs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BB691-842F-70AA-31D1-5398CAEED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Tariffs</a:t>
            </a:r>
            <a:r>
              <a:rPr lang="en-US" dirty="0"/>
              <a:t> are a sales tax on imported goods, </a:t>
            </a:r>
            <a:r>
              <a:rPr lang="en-US" i="1" dirty="0"/>
              <a:t>collected</a:t>
            </a:r>
            <a:r>
              <a:rPr lang="en-US" dirty="0"/>
              <a:t> from importers</a:t>
            </a:r>
          </a:p>
          <a:p>
            <a:r>
              <a:rPr lang="en-US" dirty="0"/>
              <a:t>The </a:t>
            </a:r>
            <a:r>
              <a:rPr lang="en-US" i="1" dirty="0"/>
              <a:t>burden</a:t>
            </a:r>
            <a:r>
              <a:rPr lang="en-US" dirty="0"/>
              <a:t> of the tariff in general falls on buyers of imports (consumers and firms) to the extent of higher prices and on the foreign country.</a:t>
            </a:r>
          </a:p>
          <a:p>
            <a:r>
              <a:rPr lang="en-US" dirty="0"/>
              <a:t>Economist don’t like tariffs in general because they reduce the gains from trade</a:t>
            </a:r>
          </a:p>
          <a:p>
            <a:pPr lvl="1"/>
            <a:r>
              <a:rPr lang="en-US" dirty="0"/>
              <a:t>More efficient utilization of global resources:  Why doesn’t Patrick Mahomes mow his own lawn</a:t>
            </a:r>
          </a:p>
          <a:p>
            <a:pPr lvl="1"/>
            <a:r>
              <a:rPr lang="en-US" dirty="0"/>
              <a:t>Economies of scale for producing for large markets.</a:t>
            </a:r>
          </a:p>
          <a:p>
            <a:r>
              <a:rPr lang="en-US" dirty="0"/>
              <a:t>Gains to Trade Taken to a New Level with Global supply chains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7A116-953B-BB7E-F354-160CFEC6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85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C92EB-D19B-1507-61C0-ACAB291AF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Economic Arguments for Tariffs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28552-D03C-5EF2-5D7A-069C7A577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Possible arguments for tariffs</a:t>
            </a:r>
          </a:p>
          <a:p>
            <a:pPr lvl="1"/>
            <a:r>
              <a:rPr lang="en-US" dirty="0"/>
              <a:t>National Defense – strategic resource.  Do we need the capacity to make our own computer chips, just in case?</a:t>
            </a:r>
          </a:p>
          <a:p>
            <a:pPr lvl="1"/>
            <a:r>
              <a:rPr lang="en-US" dirty="0"/>
              <a:t>“Infant” Industry</a:t>
            </a:r>
          </a:p>
          <a:p>
            <a:pPr lvl="1"/>
            <a:r>
              <a:rPr lang="en-US" dirty="0"/>
              <a:t>Temporary strategy to reduce foreign tariffs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3878C-063E-E7F6-34E2-9375B3AC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9235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948EF-04EA-09AF-559D-B35CB326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tory of US Average Effective Tariff Rates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9D5A4-6400-56EE-C117-9A416A6F4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2F728-1BCD-D472-B748-6BB78729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DAC09B-4644-6014-06E6-68EAA752C9F7}"/>
              </a:ext>
            </a:extLst>
          </p:cNvPr>
          <p:cNvSpPr txBox="1"/>
          <p:nvPr/>
        </p:nvSpPr>
        <p:spPr>
          <a:xfrm>
            <a:off x="3279228" y="6089622"/>
            <a:ext cx="9017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https://budgetlab.yale.edu/research/state-us-tariffs-april-15-2025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B72D8F-8209-5C83-CD5F-216D77E01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954" y="2197226"/>
            <a:ext cx="9144000" cy="36545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FEB098-0A3E-6F7F-D415-9F5DF360272C}"/>
              </a:ext>
            </a:extLst>
          </p:cNvPr>
          <p:cNvGrpSpPr/>
          <p:nvPr/>
        </p:nvGrpSpPr>
        <p:grpSpPr>
          <a:xfrm>
            <a:off x="6110132" y="4409263"/>
            <a:ext cx="1186964" cy="1467778"/>
            <a:chOff x="5942495" y="4263082"/>
            <a:chExt cx="1186964" cy="1467778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83C6C30-468B-BA7D-5E06-EBC26C675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5014" y="4263082"/>
              <a:ext cx="0" cy="1093702"/>
            </a:xfrm>
            <a:prstGeom prst="straightConnector1">
              <a:avLst/>
            </a:prstGeom>
            <a:ln w="44450">
              <a:solidFill>
                <a:srgbClr val="7030A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894E17-F09B-BA93-3B54-DC69CC77AFBF}"/>
                </a:ext>
              </a:extLst>
            </p:cNvPr>
            <p:cNvSpPr txBox="1"/>
            <p:nvPr/>
          </p:nvSpPr>
          <p:spPr>
            <a:xfrm>
              <a:off x="5942495" y="5356784"/>
              <a:ext cx="1186964" cy="374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Inc. Tax</a:t>
              </a: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663945-D44D-0EA7-B500-7F7E722C74FC}"/>
              </a:ext>
            </a:extLst>
          </p:cNvPr>
          <p:cNvCxnSpPr>
            <a:cxnSpLocks/>
          </p:cNvCxnSpPr>
          <p:nvPr/>
        </p:nvCxnSpPr>
        <p:spPr>
          <a:xfrm flipV="1">
            <a:off x="7630387" y="4419477"/>
            <a:ext cx="0" cy="1124345"/>
          </a:xfrm>
          <a:prstGeom prst="straightConnector1">
            <a:avLst/>
          </a:prstGeom>
          <a:ln w="44450">
            <a:solidFill>
              <a:schemeClr val="accent6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B90A7F7-1688-902E-8814-456B9C2335DD}"/>
              </a:ext>
            </a:extLst>
          </p:cNvPr>
          <p:cNvSpPr txBox="1"/>
          <p:nvPr/>
        </p:nvSpPr>
        <p:spPr>
          <a:xfrm>
            <a:off x="6850400" y="5392555"/>
            <a:ext cx="1547004" cy="374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Smoot-Hawley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7B7FFD-2062-026F-36A2-401E47EBCBC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78400" y="980959"/>
            <a:ext cx="9144000" cy="47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4A72E-E195-C699-F8A3-830016C3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  <a:r>
              <a:rPr lang="en-US" dirty="0"/>
              <a:t>esn’t Congress Set Taxes, including Tariffs?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7338A-E9C3-02FA-B189-F9257019D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Yes, but Congress has delegated the authority to </a:t>
            </a:r>
            <a:r>
              <a:rPr lang="en-US" i="1" dirty="0"/>
              <a:t>raise </a:t>
            </a:r>
            <a:r>
              <a:rPr lang="en-US" dirty="0"/>
              <a:t>tariffs 4 times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1930; If a foreign country  discriminates against US commerce, tariff rate </a:t>
            </a:r>
            <a:r>
              <a:rPr lang="en-US" dirty="0" err="1"/>
              <a:t>upt</a:t>
            </a:r>
            <a:r>
              <a:rPr lang="en-US" dirty="0"/>
              <a:t> to 50%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1962: If imports threaten national security following an investigation by the Secretary of Commerce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1974: If the US International Trade Commission finds that a surge in imports is harming domestic industries up to 50%.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1977:  President declares a national emergency due to “an unusual and extraordinary threat” originating outside the US.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President Trump has been claiming tariff authority from 2&amp;4., but is being challenged in courts.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00640-2DAE-539A-D52E-7D5DE661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92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BCAA9-7539-EECE-142D-A812BDFA4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 </a:t>
            </a:r>
            <a:r>
              <a:rPr lang="en-US" dirty="0"/>
              <a:t>Trade Balance &amp; Type of Imports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9568D-A472-319F-A7D8-AC1ADD597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2086" y="1838994"/>
            <a:ext cx="6095877" cy="3474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4E680-62D4-4A02-1224-965C91810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AD4F30-BC48-60FC-C865-94B38957C490}"/>
              </a:ext>
            </a:extLst>
          </p:cNvPr>
          <p:cNvSpPr txBox="1"/>
          <p:nvPr/>
        </p:nvSpPr>
        <p:spPr>
          <a:xfrm>
            <a:off x="3094264" y="6089622"/>
            <a:ext cx="8692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https://wits.worldbank.org/CountryProfile/en/Country/USA/Year/2022/TradeFlow/EXPIMP/Partner/by-region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A110F-7A61-6590-CD24-6FE57CF82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791" y="1812014"/>
            <a:ext cx="8529369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2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8BD29-B7C0-25C0-4E0A-81FE0457B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iffs and Trade Deficits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6795-819F-4265-2986-CF0A82C5C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Remember, Trade Deficits are the mirror image of investment greater than national saving.</a:t>
            </a:r>
          </a:p>
          <a:p>
            <a:r>
              <a:rPr lang="en-US" dirty="0">
                <a:solidFill>
                  <a:srgbClr val="FF0000"/>
                </a:solidFill>
              </a:rPr>
              <a:t>For the trade deficit to fall either national saving must rise and/or investment must fall (not what we want).</a:t>
            </a:r>
          </a:p>
          <a:p>
            <a:r>
              <a:rPr lang="en-US" dirty="0"/>
              <a:t>For national saving to rise</a:t>
            </a:r>
          </a:p>
          <a:p>
            <a:pPr lvl="1"/>
            <a:r>
              <a:rPr lang="en-US" dirty="0"/>
              <a:t>Households and businesses must save more, or</a:t>
            </a:r>
          </a:p>
          <a:p>
            <a:pPr lvl="1"/>
            <a:r>
              <a:rPr lang="en-US" dirty="0"/>
              <a:t>The government deficit must fall.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081A2-55C7-31BA-53E5-982BFFC7D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99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A0D52-6450-402A-3A6B-EA6C5799C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So,</a:t>
            </a:r>
            <a:r>
              <a:rPr lang="en-US" dirty="0"/>
              <a:t> What Do Tariffs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22079-4519-2892-FBC2-07DDC6E75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Tariffs do increase national saving by raising revenue, but also</a:t>
            </a:r>
          </a:p>
          <a:p>
            <a:r>
              <a:rPr lang="en-US" dirty="0"/>
              <a:t>Decrease the demand for the goods subject to the tariff, which</a:t>
            </a:r>
          </a:p>
          <a:p>
            <a:r>
              <a:rPr lang="en-US" dirty="0"/>
              <a:t>Increases the value of the dollar, thereby</a:t>
            </a:r>
          </a:p>
          <a:p>
            <a:pPr lvl="1"/>
            <a:r>
              <a:rPr lang="en-US" dirty="0"/>
              <a:t>Lowering our exports as domestic goods cost more to foreigners.</a:t>
            </a:r>
          </a:p>
          <a:p>
            <a:pPr lvl="1"/>
            <a:r>
              <a:rPr lang="en-US" dirty="0"/>
              <a:t>Offsets some but not all of the effect of the tariff on total imports, as non-tariffed imports are cheaper.</a:t>
            </a:r>
          </a:p>
          <a:p>
            <a:r>
              <a:rPr lang="en-US" dirty="0"/>
              <a:t>Net Effect (first approximation)</a:t>
            </a:r>
          </a:p>
          <a:p>
            <a:pPr lvl="1"/>
            <a:r>
              <a:rPr lang="en-US" dirty="0"/>
              <a:t>Exports fall, </a:t>
            </a:r>
            <a:r>
              <a:rPr lang="en-US" b="1" dirty="0"/>
              <a:t>Total Imports </a:t>
            </a:r>
            <a:r>
              <a:rPr lang="en-US" dirty="0"/>
              <a:t>fall, and the change in the trade balance is solely due to reduced government deficit.</a:t>
            </a:r>
          </a:p>
          <a:p>
            <a:pPr lvl="1"/>
            <a:r>
              <a:rPr lang="en-US" dirty="0"/>
              <a:t>Composition of imports changes while the relative share of non-tariffed imports rises.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C60D4-605E-9568-4110-B0BF2065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76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881A5-3154-BA48-27AE-0846516FE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tributional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FB4EE-1EB5-540B-5B3E-49AC91165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12BC9-146A-0DF5-BCAC-29918872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F8153A-BFE5-22F3-2AAC-FECC3BF14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08" y="1589659"/>
            <a:ext cx="8089984" cy="1005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FF12F4-27A1-40CF-6412-77ADB0902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33" y="2726950"/>
            <a:ext cx="5583430" cy="2926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CBCC79-C5AB-0F64-EF7A-210CC19DA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678" y="2726950"/>
            <a:ext cx="4957122" cy="2926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945AF6-B35D-47A6-FC20-7B53CB303463}"/>
              </a:ext>
            </a:extLst>
          </p:cNvPr>
          <p:cNvSpPr txBox="1"/>
          <p:nvPr/>
        </p:nvSpPr>
        <p:spPr>
          <a:xfrm>
            <a:off x="3306026" y="5597688"/>
            <a:ext cx="804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Poor hurt relatively the most, “regressive” tax</a:t>
            </a:r>
          </a:p>
        </p:txBody>
      </p:sp>
    </p:spTree>
    <p:extLst>
      <p:ext uri="{BB962C8B-B14F-4D97-AF65-F5344CB8AC3E}">
        <p14:creationId xmlns:p14="http://schemas.microsoft.com/office/powerpoint/2010/main" val="337319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3EAC9-4748-B225-9EE9-2EEEED60D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E4030-9732-8614-20E6-655F3CF1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649"/>
            <a:ext cx="10515600" cy="1325563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Put</a:t>
            </a:r>
            <a:r>
              <a:rPr lang="en-US" sz="4400" dirty="0">
                <a:solidFill>
                  <a:srgbClr val="002060"/>
                </a:solidFill>
              </a:rPr>
              <a:t>ting Tariff, Tax &amp; Spending Policies Together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7F11DD-13DF-D029-5E45-1461365BA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31" y="1400454"/>
            <a:ext cx="9984737" cy="47548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CFB8-558D-FD4A-50BD-280A5E4C9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2A930E-193F-0DF3-6077-2D755237CDA9}"/>
              </a:ext>
            </a:extLst>
          </p:cNvPr>
          <p:cNvGrpSpPr/>
          <p:nvPr/>
        </p:nvGrpSpPr>
        <p:grpSpPr>
          <a:xfrm>
            <a:off x="5646057" y="4757026"/>
            <a:ext cx="3556000" cy="329099"/>
            <a:chOff x="5646057" y="4757026"/>
            <a:chExt cx="3556000" cy="32909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BB41C26-59AD-8B99-48DF-9BEABADC6773}"/>
                </a:ext>
              </a:extLst>
            </p:cNvPr>
            <p:cNvSpPr/>
            <p:nvPr/>
          </p:nvSpPr>
          <p:spPr>
            <a:xfrm>
              <a:off x="5646057" y="4795839"/>
              <a:ext cx="645886" cy="29028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12A99D8-5BE8-08A6-2642-43B2D8299A4E}"/>
                </a:ext>
              </a:extLst>
            </p:cNvPr>
            <p:cNvSpPr/>
            <p:nvPr/>
          </p:nvSpPr>
          <p:spPr>
            <a:xfrm>
              <a:off x="8556171" y="4757026"/>
              <a:ext cx="645886" cy="29028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0F7F3E-88A9-E7B0-05CB-CF88BBDFCA2B}"/>
              </a:ext>
            </a:extLst>
          </p:cNvPr>
          <p:cNvGrpSpPr/>
          <p:nvPr/>
        </p:nvGrpSpPr>
        <p:grpSpPr>
          <a:xfrm>
            <a:off x="5646057" y="3726630"/>
            <a:ext cx="3556000" cy="341550"/>
            <a:chOff x="5646057" y="3726630"/>
            <a:chExt cx="3556000" cy="34155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CA9E635-5539-9C1B-0489-3D9EA0F9951F}"/>
                </a:ext>
              </a:extLst>
            </p:cNvPr>
            <p:cNvSpPr/>
            <p:nvPr/>
          </p:nvSpPr>
          <p:spPr>
            <a:xfrm>
              <a:off x="5646057" y="3726630"/>
              <a:ext cx="645886" cy="29028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62B6B4-CBB3-0876-210E-DEA781A94BE7}"/>
                </a:ext>
              </a:extLst>
            </p:cNvPr>
            <p:cNvSpPr/>
            <p:nvPr/>
          </p:nvSpPr>
          <p:spPr>
            <a:xfrm>
              <a:off x="8556171" y="3777894"/>
              <a:ext cx="645886" cy="29028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71932A-1023-DFE4-EBE0-4F6CE8D7361E}"/>
              </a:ext>
            </a:extLst>
          </p:cNvPr>
          <p:cNvSpPr txBox="1"/>
          <p:nvPr/>
        </p:nvSpPr>
        <p:spPr>
          <a:xfrm>
            <a:off x="5410199" y="554565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Don’t Forget the largest Effects on the Deficit occur in the first 2 or 3 years!</a:t>
            </a:r>
          </a:p>
        </p:txBody>
      </p:sp>
    </p:spTree>
    <p:extLst>
      <p:ext uri="{BB962C8B-B14F-4D97-AF65-F5344CB8AC3E}">
        <p14:creationId xmlns:p14="http://schemas.microsoft.com/office/powerpoint/2010/main" val="26463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90254-2A83-797C-52ED-69BFE40F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 </a:t>
            </a:r>
            <a:r>
              <a:rPr lang="en-US" dirty="0">
                <a:solidFill>
                  <a:srgbClr val="002060"/>
                </a:solidFill>
              </a:rPr>
              <a:t>Ominous Combination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A9F17F-35A4-7B63-4D74-319579CFEC4A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9" y="1658226"/>
            <a:ext cx="11430000" cy="4572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9D033-C774-483C-7FF6-B751320F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88926E2-C056-B7FB-93A2-600AF9B83B2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049" y="1658226"/>
            <a:ext cx="11430000" cy="4572000"/>
          </a:xfrm>
        </p:spPr>
      </p:pic>
    </p:spTree>
    <p:extLst>
      <p:ext uri="{BB962C8B-B14F-4D97-AF65-F5344CB8AC3E}">
        <p14:creationId xmlns:p14="http://schemas.microsoft.com/office/powerpoint/2010/main" val="271468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60" y="1253331"/>
            <a:ext cx="11929140" cy="435133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1 (6/2): Economic Update (Geoffrey Woglom, Amherst College) 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(6/09): Climate Change Economics (Sarah Jacobson, Williams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(6/16): Economic Mobility (Jon Haveman, Exec Director, NEED) 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(6/23): Health Economics (Robert </a:t>
            </a:r>
            <a:r>
              <a:rPr lang="en-US" dirty="0" err="1"/>
              <a:t>Rebelein</a:t>
            </a:r>
            <a:r>
              <a:rPr lang="en-US" dirty="0"/>
              <a:t>, Vassar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 Week 5 (6/30): Cryptocurrencies (Joan Nix Queens College (CUNY)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2513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7D015-EEB8-99F2-7686-8067AA7E3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Ja</a:t>
            </a:r>
            <a:r>
              <a:rPr lang="en-US" dirty="0"/>
              <a:t>mie Dimon (</a:t>
            </a:r>
            <a:r>
              <a:rPr lang="en-US" dirty="0" err="1"/>
              <a:t>JPMorganChase</a:t>
            </a:r>
            <a:r>
              <a:rPr lang="en-US"/>
              <a:t>) </a:t>
            </a:r>
            <a:r>
              <a:rPr lang="en-US" dirty="0"/>
              <a:t>is Worried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072AC-65B7-B7D7-3FF9-31C4AEDF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B11D302-B791-2325-8C90-91C37D2D78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3" y="2057400"/>
            <a:ext cx="438912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43AB2E-3821-FBC6-5888-71B570229F34}"/>
              </a:ext>
            </a:extLst>
          </p:cNvPr>
          <p:cNvSpPr txBox="1"/>
          <p:nvPr/>
        </p:nvSpPr>
        <p:spPr>
          <a:xfrm>
            <a:off x="5176433" y="1689314"/>
            <a:ext cx="61140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222222"/>
                </a:solidFill>
                <a:effectLst/>
                <a:latin typeface="Exchange"/>
              </a:rPr>
              <a:t>You are going to see a crack in the bond market, OK?... I just don’t know if it’s going to be a crisis in six months or six years.</a:t>
            </a:r>
          </a:p>
          <a:p>
            <a:r>
              <a:rPr lang="en-US" sz="3200" b="0" i="0" dirty="0">
                <a:solidFill>
                  <a:srgbClr val="222222"/>
                </a:solidFill>
                <a:effectLst/>
                <a:latin typeface="Exchange"/>
              </a:rPr>
              <a:t>What I really worry about is us,” he said. “Can we get our own act together—our own values, our own capabilities, our own management?</a:t>
            </a:r>
          </a:p>
          <a:p>
            <a:r>
              <a:rPr lang="en-US" sz="3200" i="1" dirty="0">
                <a:solidFill>
                  <a:srgbClr val="222222"/>
                </a:solidFill>
                <a:latin typeface="Exchange"/>
              </a:rPr>
              <a:t>WSJ</a:t>
            </a:r>
            <a:r>
              <a:rPr lang="en-US" sz="3200" dirty="0">
                <a:solidFill>
                  <a:srgbClr val="222222"/>
                </a:solidFill>
                <a:latin typeface="Exchange"/>
              </a:rPr>
              <a:t>, May, 30,2025</a:t>
            </a:r>
            <a:endParaRPr lang="en-US" sz="3200" b="0" i="1" dirty="0">
              <a:solidFill>
                <a:srgbClr val="222222"/>
              </a:solidFill>
              <a:effectLst/>
              <a:latin typeface="Exchange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45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46DC1-64F3-B557-4B5A-95245CF0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nomist Views on the Solution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65C94E-BCED-1246-4F2E-9A1D923A2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2368" y="1720245"/>
            <a:ext cx="5862991" cy="37490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AD411-83D8-FFFA-0689-119526A9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E80736-094C-1956-57F0-2714055BE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1" y="1663285"/>
            <a:ext cx="5943600" cy="401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63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A9C3D-E267-618D-106F-7EB17E86E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My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Goo</a:t>
            </a:r>
            <a:r>
              <a:rPr lang="en-US" dirty="0"/>
              <a:t>gle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02429-329F-D998-0EBA-0A029FCF7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https://sites.google.com/view/macro-current-issues/economic-update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6C0D6-4EF3-8732-D90B-920B4674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0562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82" y="-3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Let’</a:t>
            </a:r>
            <a:r>
              <a:rPr lang="en-US" sz="3800" dirty="0"/>
              <a:t>s Hear from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670559"/>
            <a:ext cx="11074608" cy="592479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5100" dirty="0">
              <a:hlinkClick r:id="rId3"/>
            </a:endParaRPr>
          </a:p>
          <a:p>
            <a:pPr marL="0" indent="0" algn="ctr">
              <a:buNone/>
            </a:pPr>
            <a:r>
              <a:rPr lang="en-US" sz="4800" dirty="0"/>
              <a:t>Geoffrey Woglom grwoglom@amherst.edu</a:t>
            </a:r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3800" dirty="0"/>
              <a:t>Contact NEED: </a:t>
            </a:r>
            <a:r>
              <a:rPr lang="en-US" sz="3800" dirty="0" err="1"/>
              <a:t>I</a:t>
            </a:r>
            <a:r>
              <a:rPr lang="en-US" sz="3800" dirty="0" err="1">
                <a:hlinkClick r:id="rId4"/>
              </a:rPr>
              <a:t>nfo@NEEDEcon.org</a:t>
            </a:r>
            <a:endParaRPr lang="en-US" sz="3800" dirty="0"/>
          </a:p>
          <a:p>
            <a:pPr marL="0" indent="0" algn="ctr">
              <a:buNone/>
            </a:pPr>
            <a:endParaRPr lang="en-US" sz="3800" dirty="0"/>
          </a:p>
          <a:p>
            <a:pPr marL="0" indent="0" algn="ctr">
              <a:buNone/>
            </a:pPr>
            <a:endParaRPr lang="en-US" sz="3800" dirty="0"/>
          </a:p>
          <a:p>
            <a:pPr marL="0" indent="0" algn="ctr">
              <a:buNone/>
            </a:pPr>
            <a:r>
              <a:rPr lang="en-US" sz="3800" dirty="0"/>
              <a:t>Support NEED:  www.NEEDEcon.org/donate.php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98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F30D7-77CD-E841-B140-0D37228A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29" y="216007"/>
            <a:ext cx="10515600" cy="16563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w Economists Decide How Much to Fight </a:t>
            </a:r>
            <a:br>
              <a:rPr lang="en-US" dirty="0"/>
            </a:br>
            <a:r>
              <a:rPr lang="en-US" dirty="0"/>
              <a:t>Climate Change: Cost Benefit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62CC4-E270-3C4A-948E-4CD48D957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082"/>
            <a:ext cx="4472709" cy="4151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Abating greenhouse gas emissions is costly…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dirty="0"/>
              <a:t>… but without action, climate change damages are even more costly.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dirty="0"/>
              <a:t>Goal is not zero emissions, but efficient level that achieves a balance.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4C5734-1366-4356-81D6-B5211BCD9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605" y="1469913"/>
            <a:ext cx="6668455" cy="508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66197C-CEC5-4C84-A597-72F941587593}"/>
              </a:ext>
            </a:extLst>
          </p:cNvPr>
          <p:cNvSpPr txBox="1"/>
          <p:nvPr/>
        </p:nvSpPr>
        <p:spPr>
          <a:xfrm>
            <a:off x="5512131" y="3427844"/>
            <a:ext cx="2357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Expected costs of reducing emissions </a:t>
            </a:r>
            <a:endParaRPr lang="en-GB" sz="2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9E848-526D-41B3-A776-71ACF7D1B1F5}"/>
              </a:ext>
            </a:extLst>
          </p:cNvPr>
          <p:cNvSpPr txBox="1"/>
          <p:nvPr/>
        </p:nvSpPr>
        <p:spPr>
          <a:xfrm>
            <a:off x="9279090" y="4016302"/>
            <a:ext cx="2357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Expected damages from allowing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65252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329B-A2B1-8445-8D98-2AE94A10C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re on Absolute vs Relative Mobility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5C2C-A14A-A841-A853-2D24737DA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22354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Can there be absolute mobility with NO relative mobility?</a:t>
            </a:r>
          </a:p>
          <a:p>
            <a:pPr lvl="1"/>
            <a:r>
              <a:rPr lang="en-US" dirty="0"/>
              <a:t>Yes: if everybody experiences the same increase in income, there will be no relative mobility.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0604C-E8CB-734A-9CB3-793F117FD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3943"/>
            <a:ext cx="5181600" cy="167953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Can there be relative mobility with NO absolute mobility?</a:t>
            </a:r>
          </a:p>
          <a:p>
            <a:pPr lvl="1"/>
            <a:r>
              <a:rPr lang="en-US" dirty="0"/>
              <a:t>Yes: There can be a dramatic reshuffling of the distribution even if there is no increase in average income.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DEF02-B8E3-574E-8548-AC59D5B5B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D0B504-D3AE-2044-B9BD-11A89B49D3FF}"/>
              </a:ext>
            </a:extLst>
          </p:cNvPr>
          <p:cNvGrpSpPr/>
          <p:nvPr/>
        </p:nvGrpSpPr>
        <p:grpSpPr>
          <a:xfrm>
            <a:off x="6426471" y="3901439"/>
            <a:ext cx="4927329" cy="2235461"/>
            <a:chOff x="6426471" y="3901439"/>
            <a:chExt cx="4927329" cy="22354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669020-ECA7-3147-9E5F-FF256273F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6471" y="3901439"/>
              <a:ext cx="4927329" cy="223546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760E2B-7011-A146-BBCE-0AA313BA5E13}"/>
                </a:ext>
              </a:extLst>
            </p:cNvPr>
            <p:cNvSpPr txBox="1"/>
            <p:nvPr/>
          </p:nvSpPr>
          <p:spPr>
            <a:xfrm>
              <a:off x="6553200" y="3994766"/>
              <a:ext cx="3124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Parents                                   Kids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31439C-9D67-954E-B440-CBF922E69128}"/>
              </a:ext>
            </a:extLst>
          </p:cNvPr>
          <p:cNvGrpSpPr/>
          <p:nvPr/>
        </p:nvGrpSpPr>
        <p:grpSpPr>
          <a:xfrm>
            <a:off x="918843" y="3901440"/>
            <a:ext cx="5020313" cy="2235460"/>
            <a:chOff x="918843" y="3901440"/>
            <a:chExt cx="5020313" cy="22354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13CBD2-2CC2-4B47-B698-D5873F817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843" y="3901440"/>
              <a:ext cx="5020313" cy="22354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6C90F4-2715-8B4B-AB08-211C95FA8F40}"/>
                </a:ext>
              </a:extLst>
            </p:cNvPr>
            <p:cNvSpPr txBox="1"/>
            <p:nvPr/>
          </p:nvSpPr>
          <p:spPr>
            <a:xfrm>
              <a:off x="1076960" y="3994766"/>
              <a:ext cx="3124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Parents                                   Kids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FF29E93-04BC-AE40-B539-BB238BD70055}"/>
              </a:ext>
            </a:extLst>
          </p:cNvPr>
          <p:cNvSpPr txBox="1"/>
          <p:nvPr/>
        </p:nvSpPr>
        <p:spPr>
          <a:xfrm>
            <a:off x="10307011" y="4014389"/>
            <a:ext cx="41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+2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634C9F-D7EF-B64A-AF67-553135383EE7}"/>
              </a:ext>
            </a:extLst>
          </p:cNvPr>
          <p:cNvSpPr txBox="1"/>
          <p:nvPr/>
        </p:nvSpPr>
        <p:spPr>
          <a:xfrm>
            <a:off x="9927545" y="415315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6B83B5-AB84-104B-853B-A8DB1BA26C6A}"/>
              </a:ext>
            </a:extLst>
          </p:cNvPr>
          <p:cNvSpPr txBox="1"/>
          <p:nvPr/>
        </p:nvSpPr>
        <p:spPr>
          <a:xfrm>
            <a:off x="9632212" y="429115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+1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015A51-04B3-0243-9D18-1FE9B0DADBD6}"/>
              </a:ext>
            </a:extLst>
          </p:cNvPr>
          <p:cNvSpPr txBox="1"/>
          <p:nvPr/>
        </p:nvSpPr>
        <p:spPr>
          <a:xfrm>
            <a:off x="9271126" y="454884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1026579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63C8C-35B5-4D56-AC2E-DE26E31B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6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rnational Per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/>
              <a:t>Capita Healthcare Spending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02AE2E-22E7-404C-B599-026744903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2349" y="948267"/>
            <a:ext cx="8992017" cy="5423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57FA2D-F02B-45F6-B430-4AD339DF6EB5}"/>
              </a:ext>
            </a:extLst>
          </p:cNvPr>
          <p:cNvSpPr txBox="1"/>
          <p:nvPr/>
        </p:nvSpPr>
        <p:spPr>
          <a:xfrm>
            <a:off x="3239730" y="6371861"/>
            <a:ext cx="8937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Roosa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Tikkanen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Melinda K. Abrams,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 Health Care from a Global Perspective, 2019: Higher Spending, Worse Outcomes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(Commonwealth Fund, Jan. 2020).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8DE0D-14AC-6FF9-2BA1-BB0591266D94}"/>
              </a:ext>
            </a:extLst>
          </p:cNvPr>
          <p:cNvSpPr txBox="1"/>
          <p:nvPr/>
        </p:nvSpPr>
        <p:spPr>
          <a:xfrm>
            <a:off x="4872790" y="1472493"/>
            <a:ext cx="3438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US spends more than twice the OECD average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1E3CA59-FEFD-3F42-FCBC-774B4F5EB9BB}"/>
              </a:ext>
            </a:extLst>
          </p:cNvPr>
          <p:cNvCxnSpPr>
            <a:cxnSpLocks/>
          </p:cNvCxnSpPr>
          <p:nvPr/>
        </p:nvCxnSpPr>
        <p:spPr>
          <a:xfrm>
            <a:off x="7856621" y="1734325"/>
            <a:ext cx="1777236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09F7D6-1719-8115-A35A-285E127ED28B}"/>
              </a:ext>
            </a:extLst>
          </p:cNvPr>
          <p:cNvCxnSpPr>
            <a:cxnSpLocks/>
          </p:cNvCxnSpPr>
          <p:nvPr/>
        </p:nvCxnSpPr>
        <p:spPr>
          <a:xfrm flipH="1">
            <a:off x="3609474" y="2141621"/>
            <a:ext cx="1143000" cy="151844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76930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32534</TotalTime>
  <Words>2642</Words>
  <Application>Microsoft Office PowerPoint</Application>
  <PresentationFormat>Widescreen</PresentationFormat>
  <Paragraphs>388</Paragraphs>
  <Slides>63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Arimo</vt:lpstr>
      <vt:lpstr>Calibri</vt:lpstr>
      <vt:lpstr>Courier New</vt:lpstr>
      <vt:lpstr>Exchange</vt:lpstr>
      <vt:lpstr>Times New Roman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 How Economists Decide How Much to Fight  Climate Change: Cost Benefit Analysis</vt:lpstr>
      <vt:lpstr>More on Absolute vs Relative Mobility</vt:lpstr>
      <vt:lpstr>International Per Capita Healthcare Spending</vt:lpstr>
      <vt:lpstr>Bitcoin mine</vt:lpstr>
      <vt:lpstr>Submitting Questions</vt:lpstr>
      <vt:lpstr>PowerPoint Presentation</vt:lpstr>
      <vt:lpstr>Outline for the Talk</vt:lpstr>
      <vt:lpstr>Gross Domestic Product: 2025Q1 = $30.0 tr</vt:lpstr>
      <vt:lpstr>Basic GDP Accounting</vt:lpstr>
      <vt:lpstr>GDP and ‘Potential’ during the Recovery</vt:lpstr>
      <vt:lpstr>What is a Recession?</vt:lpstr>
      <vt:lpstr>Unemployment is Near Record Lows</vt:lpstr>
      <vt:lpstr>Where Have All the Workers Gone?</vt:lpstr>
      <vt:lpstr>The Aging of the Labor Force</vt:lpstr>
      <vt:lpstr>Supplemented by Foreign Workers</vt:lpstr>
      <vt:lpstr>How is Hawaii Doing?</vt:lpstr>
      <vt:lpstr>Labor Market in Hawaii</vt:lpstr>
      <vt:lpstr>Overall Good News on the Real Side</vt:lpstr>
      <vt:lpstr>Interest Rates: Era of Falling Rates Over?</vt:lpstr>
      <vt:lpstr>National Housing Market and Closer to Home</vt:lpstr>
      <vt:lpstr>Housing Construction is Slowing?</vt:lpstr>
      <vt:lpstr>Stock Prices:  Its OK to Look at Your 401K Again!</vt:lpstr>
      <vt:lpstr>Inflation during the Recovery (CPI)</vt:lpstr>
      <vt:lpstr>Fed’s Measure (PCE)</vt:lpstr>
      <vt:lpstr>CPI vs. PCE:  Differences</vt:lpstr>
      <vt:lpstr>Uses of Inflation Measures</vt:lpstr>
      <vt:lpstr>Wages Have Finally Caught Up to Inflation</vt:lpstr>
      <vt:lpstr>International Comparisons</vt:lpstr>
      <vt:lpstr>The State of the Economy &amp; Effects of Policy</vt:lpstr>
      <vt:lpstr>Consumer’s Are Not Happy (2/3rds of GDP)</vt:lpstr>
      <vt:lpstr>They Are Worried about Inflation</vt:lpstr>
      <vt:lpstr>Busineses aren’t Too Happy Either</vt:lpstr>
      <vt:lpstr>Professional Forecasters Are Worried</vt:lpstr>
      <vt:lpstr>Why the Doom &amp; Gloom</vt:lpstr>
      <vt:lpstr>StagFlation and the Fed’s Dilemma</vt:lpstr>
      <vt:lpstr>What Will the Fed Do?</vt:lpstr>
      <vt:lpstr>What Will Congress Do?</vt:lpstr>
      <vt:lpstr>Citizen’s Guide to “Budget Reconciliation.”</vt:lpstr>
      <vt:lpstr> CBO:  Budget Analysts in Chief</vt:lpstr>
      <vt:lpstr>Reconciliation and CBO Projections</vt:lpstr>
      <vt:lpstr>The Reconciliation Game in Action</vt:lpstr>
      <vt:lpstr>More Realistic Estimates?</vt:lpstr>
      <vt:lpstr>Distributional Effects</vt:lpstr>
      <vt:lpstr>A Brief Primer on Tariffs</vt:lpstr>
      <vt:lpstr>Possible Economic Arguments for Tariffs</vt:lpstr>
      <vt:lpstr>History of US Average Effective Tariff Rates</vt:lpstr>
      <vt:lpstr>Doesn’t Congress Set Taxes, including Tariffs?</vt:lpstr>
      <vt:lpstr>US Trade Balance &amp; Type of Imports</vt:lpstr>
      <vt:lpstr>Tariffs and Trade Deficits</vt:lpstr>
      <vt:lpstr>So, What Do Tariffs Do?</vt:lpstr>
      <vt:lpstr>Distributional Effects</vt:lpstr>
      <vt:lpstr>Putting Tariff, Tax &amp; Spending Policies Together</vt:lpstr>
      <vt:lpstr>An Ominous Combination</vt:lpstr>
      <vt:lpstr>Jamie Dimon (JPMorganChase) is Worried</vt:lpstr>
      <vt:lpstr>Economist Views on the Solution</vt:lpstr>
      <vt:lpstr>My Google Site</vt:lpstr>
      <vt:lpstr> Let’s Hear from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Geoffrey Woglom</cp:lastModifiedBy>
  <cp:revision>706</cp:revision>
  <cp:lastPrinted>2025-06-02T20:57:38Z</cp:lastPrinted>
  <dcterms:created xsi:type="dcterms:W3CDTF">2017-05-03T22:30:38Z</dcterms:created>
  <dcterms:modified xsi:type="dcterms:W3CDTF">2025-06-02T20:59:02Z</dcterms:modified>
</cp:coreProperties>
</file>